
<file path=[Content_Types].xml><?xml version="1.0" encoding="utf-8"?>
<Types xmlns="http://schemas.openxmlformats.org/package/2006/content-types">
  <Default Extension="fntdata" ContentType="application/x-fontdata"/>
  <Default Extension="gif" ContentType="image/gi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1" r:id="rId6"/>
    <p:sldId id="262" r:id="rId7"/>
    <p:sldId id="271" r:id="rId8"/>
    <p:sldId id="263" r:id="rId9"/>
    <p:sldId id="264" r:id="rId10"/>
    <p:sldId id="273" r:id="rId11"/>
    <p:sldId id="274" r:id="rId12"/>
    <p:sldId id="266" r:id="rId13"/>
    <p:sldId id="276" r:id="rId14"/>
    <p:sldId id="278" r:id="rId15"/>
    <p:sldId id="275" r:id="rId16"/>
    <p:sldId id="272" r:id="rId17"/>
    <p:sldId id="270" r:id="rId18"/>
  </p:sldIdLst>
  <p:sldSz cx="18288000" cy="10287000"/>
  <p:notesSz cx="6858000" cy="9144000"/>
  <p:embeddedFontLst>
    <p:embeddedFont>
      <p:font typeface="Arimo" panose="020B0604020202020204" charset="0"/>
      <p:regular r:id="rId20"/>
    </p:embeddedFont>
    <p:embeddedFont>
      <p:font typeface="Calibri" panose="020F0502020204030204" pitchFamily="34" charset="0"/>
      <p:regular r:id="rId21"/>
      <p:bold r:id="rId22"/>
      <p:italic r:id="rId23"/>
      <p:boldItalic r:id="rId24"/>
    </p:embeddedFont>
    <p:embeddedFont>
      <p:font typeface="Cooper Hewitt" panose="020B0604020202020204" charset="0"/>
      <p:regular r:id="rId25"/>
    </p:embeddedFont>
    <p:embeddedFont>
      <p:font typeface="Cooper Hewitt Bold" panose="020B0604020202020204" charset="0"/>
      <p:regular r:id="rId26"/>
    </p:embeddedFont>
    <p:embeddedFont>
      <p:font typeface="Cooper Hewitt Heavy" panose="020B0604020202020204" charset="0"/>
      <p:regular r:id="rId27"/>
    </p:embeddedFont>
    <p:embeddedFont>
      <p:font typeface="Kollektif" panose="020B0604020202020204" charset="0"/>
      <p:regular r:id="rId28"/>
    </p:embeddedFont>
    <p:embeddedFont>
      <p:font typeface="Kollektif Bold" panose="020B0604020202020204" charset="0"/>
      <p:regular r:id="rId29"/>
    </p:embeddedFont>
    <p:embeddedFont>
      <p:font typeface="League Spartan" panose="020B0604020202020204" charset="0"/>
      <p:regular r:id="rId30"/>
    </p:embeddedFont>
    <p:embeddedFont>
      <p:font typeface="Open Sans Extra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YANK GIRI" initials="MG" lastIdx="1" clrIdx="0">
    <p:extLst>
      <p:ext uri="{19B8F6BF-5375-455C-9EA6-DF929625EA0E}">
        <p15:presenceInfo xmlns:p15="http://schemas.microsoft.com/office/powerpoint/2012/main" userId="d3fcf7a76e2416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42" d="100"/>
          <a:sy n="42" d="100"/>
        </p:scale>
        <p:origin x="78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s>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E6C4C-8E2B-43BC-9DBD-3212223C10B2}" type="datetimeFigureOut">
              <a:rPr lang="en-IN" smtClean="0"/>
              <a:t>06-06-2021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2332A4-6551-4C5F-9D4A-DA88E6543B8A}" type="slidenum">
              <a:rPr lang="en-IN" smtClean="0"/>
              <a:t>‹#›</a:t>
            </a:fld>
            <a:endParaRPr lang="en-IN"/>
          </a:p>
        </p:txBody>
      </p:sp>
    </p:spTree>
    <p:extLst>
      <p:ext uri="{BB962C8B-B14F-4D97-AF65-F5344CB8AC3E}">
        <p14:creationId xmlns:p14="http://schemas.microsoft.com/office/powerpoint/2010/main" val="2685908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43743B-57CF-444C-8F0C-0B3C844AE169}"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480CEF-375C-464E-94A3-F67EB70A9AD2}"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F2CE76-98A4-4E03-A376-A221D8CC787D}"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5EFF38-8E67-4CB2-9455-EE6BD9A0A5BA}"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5D724A-C95E-451C-96F3-5BE2B48A10EE}"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8CF35B-55EA-4752-BCB6-D6A4B10018FA}"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433CB1-A6C1-428C-B91B-95E4F149BB40}" type="datetime1">
              <a:rPr lang="en-US" smtClean="0"/>
              <a:t>6/6/2021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1B82321-2755-43C3-A94A-0E5B2C920415}" type="datetime1">
              <a:rPr lang="en-US" smtClean="0"/>
              <a:t>6/6/2021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20D09-7E11-4D96-968D-C7164C05F42F}" type="datetime1">
              <a:rPr lang="en-US" smtClean="0"/>
              <a:t>6/6/2021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4696CE-ACF5-4A16-AC7F-4CDF3034DC40}"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A13CAE-765B-4E0E-A609-061A6166CD29}"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2941D-9146-4AE8-AF9C-77EFDBE39EA3}" type="datetime1">
              <a:rPr lang="en-US" smtClean="0"/>
              <a:t>6/6/2021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1493551" y="1673659"/>
            <a:ext cx="15300892" cy="5455521"/>
            <a:chOff x="-4" y="-1142650"/>
            <a:chExt cx="20401189" cy="7274027"/>
          </a:xfrm>
        </p:grpSpPr>
        <p:sp>
          <p:nvSpPr>
            <p:cNvPr id="3" name="TextBox 3"/>
            <p:cNvSpPr txBox="1"/>
            <p:nvPr/>
          </p:nvSpPr>
          <p:spPr>
            <a:xfrm>
              <a:off x="-3" y="-1142650"/>
              <a:ext cx="20401188" cy="5398834"/>
            </a:xfrm>
            <a:prstGeom prst="rect">
              <a:avLst/>
            </a:prstGeom>
          </p:spPr>
          <p:txBody>
            <a:bodyPr lIns="0" tIns="0" rIns="0" bIns="0" rtlCol="0" anchor="t">
              <a:spAutoFit/>
            </a:bodyPr>
            <a:lstStyle/>
            <a:p>
              <a:pPr algn="l">
                <a:lnSpc>
                  <a:spcPts val="10598"/>
                </a:lnSpc>
              </a:pPr>
              <a:r>
                <a:rPr lang="en-US" sz="9216" dirty="0">
                  <a:solidFill>
                    <a:srgbClr val="ED5F1E"/>
                  </a:solidFill>
                  <a:latin typeface="League Spartan"/>
                </a:rPr>
                <a:t>AUTOMATED TAILGATING DETECTION SYSTEM</a:t>
              </a:r>
            </a:p>
          </p:txBody>
        </p:sp>
        <p:sp>
          <p:nvSpPr>
            <p:cNvPr id="4" name="TextBox 4"/>
            <p:cNvSpPr txBox="1"/>
            <p:nvPr/>
          </p:nvSpPr>
          <p:spPr>
            <a:xfrm>
              <a:off x="-4" y="4574606"/>
              <a:ext cx="20401188" cy="1556771"/>
            </a:xfrm>
            <a:prstGeom prst="rect">
              <a:avLst/>
            </a:prstGeom>
          </p:spPr>
          <p:txBody>
            <a:bodyPr lIns="0" tIns="0" rIns="0" bIns="0" rtlCol="0" anchor="t">
              <a:spAutoFit/>
            </a:bodyPr>
            <a:lstStyle/>
            <a:p>
              <a:pPr algn="l">
                <a:lnSpc>
                  <a:spcPts val="4479"/>
                </a:lnSpc>
              </a:pPr>
              <a:r>
                <a:rPr lang="en-US" sz="3317" spc="398" dirty="0">
                  <a:solidFill>
                    <a:srgbClr val="FFFFFF"/>
                  </a:solidFill>
                  <a:latin typeface="Cooper Hewitt Bold"/>
                </a:rPr>
                <a:t>PROJECT FOR VMWARE CAMPUS AMBASSADOR PROGRAM: VIRTUAL HACKATHON</a:t>
              </a:r>
            </a:p>
          </p:txBody>
        </p:sp>
      </p:grpSp>
      <p:sp>
        <p:nvSpPr>
          <p:cNvPr id="5" name="TextBox 5"/>
          <p:cNvSpPr txBox="1"/>
          <p:nvPr/>
        </p:nvSpPr>
        <p:spPr>
          <a:xfrm>
            <a:off x="6301831" y="7367996"/>
            <a:ext cx="5684335" cy="3508909"/>
          </a:xfrm>
          <a:prstGeom prst="rect">
            <a:avLst/>
          </a:prstGeom>
        </p:spPr>
        <p:txBody>
          <a:bodyPr lIns="0" tIns="0" rIns="0" bIns="0" rtlCol="0" anchor="t">
            <a:spAutoFit/>
          </a:bodyPr>
          <a:lstStyle/>
          <a:p>
            <a:pPr algn="ctr">
              <a:lnSpc>
                <a:spcPts val="4610"/>
              </a:lnSpc>
            </a:pPr>
            <a:r>
              <a:rPr lang="en-US" sz="3293" dirty="0">
                <a:solidFill>
                  <a:srgbClr val="FFFFFF"/>
                </a:solidFill>
                <a:latin typeface="Cooper Hewitt"/>
              </a:rPr>
              <a:t>Done by:</a:t>
            </a:r>
          </a:p>
          <a:p>
            <a:pPr algn="ctr">
              <a:lnSpc>
                <a:spcPts val="4610"/>
              </a:lnSpc>
            </a:pPr>
            <a:r>
              <a:rPr lang="en-US" sz="3293" dirty="0">
                <a:solidFill>
                  <a:srgbClr val="FFFFFF"/>
                </a:solidFill>
                <a:latin typeface="Cooper Hewitt"/>
              </a:rPr>
              <a:t>Team Guardians: </a:t>
            </a:r>
            <a:br>
              <a:rPr lang="en-US" sz="3293" dirty="0">
                <a:solidFill>
                  <a:srgbClr val="FFFFFF"/>
                </a:solidFill>
                <a:latin typeface="Cooper Hewitt"/>
              </a:rPr>
            </a:br>
            <a:r>
              <a:rPr lang="en-US" sz="3293" dirty="0">
                <a:solidFill>
                  <a:srgbClr val="FFFFFF"/>
                </a:solidFill>
                <a:latin typeface="Cooper Hewitt"/>
              </a:rPr>
              <a:t>Moyank Giri, </a:t>
            </a:r>
            <a:r>
              <a:rPr lang="en-US" sz="3293" dirty="0" err="1">
                <a:solidFill>
                  <a:srgbClr val="FFFFFF"/>
                </a:solidFill>
                <a:latin typeface="Cooper Hewitt"/>
              </a:rPr>
              <a:t>Tarun</a:t>
            </a:r>
            <a:r>
              <a:rPr lang="en-US" sz="3293" dirty="0">
                <a:solidFill>
                  <a:srgbClr val="FFFFFF"/>
                </a:solidFill>
                <a:latin typeface="Cooper Hewitt"/>
              </a:rPr>
              <a:t> Aditya </a:t>
            </a:r>
          </a:p>
          <a:p>
            <a:pPr algn="ctr">
              <a:lnSpc>
                <a:spcPts val="4610"/>
              </a:lnSpc>
            </a:pPr>
            <a:r>
              <a:rPr lang="en-US" sz="3293" dirty="0">
                <a:solidFill>
                  <a:srgbClr val="FFFFFF"/>
                </a:solidFill>
                <a:latin typeface="Cooper Hewitt"/>
              </a:rPr>
              <a:t>4</a:t>
            </a:r>
            <a:r>
              <a:rPr lang="en-US" sz="3293" baseline="30000" dirty="0">
                <a:solidFill>
                  <a:srgbClr val="FFFFFF"/>
                </a:solidFill>
                <a:latin typeface="Cooper Hewitt"/>
              </a:rPr>
              <a:t>th</a:t>
            </a:r>
            <a:r>
              <a:rPr lang="en-US" sz="3293" dirty="0">
                <a:solidFill>
                  <a:srgbClr val="FFFFFF"/>
                </a:solidFill>
                <a:latin typeface="Cooper Hewitt"/>
              </a:rPr>
              <a:t> Semester</a:t>
            </a:r>
          </a:p>
          <a:p>
            <a:pPr algn="ctr">
              <a:lnSpc>
                <a:spcPts val="4610"/>
              </a:lnSpc>
            </a:pPr>
            <a:r>
              <a:rPr lang="en-US" sz="3293" dirty="0">
                <a:solidFill>
                  <a:srgbClr val="FFFFFF"/>
                </a:solidFill>
                <a:latin typeface="Cooper Hewitt"/>
              </a:rPr>
              <a:t>Computer Science</a:t>
            </a:r>
          </a:p>
          <a:p>
            <a:pPr algn="ctr">
              <a:lnSpc>
                <a:spcPts val="4610"/>
              </a:lnSpc>
            </a:pPr>
            <a:r>
              <a:rPr lang="en-US" sz="3293" dirty="0">
                <a:solidFill>
                  <a:srgbClr val="FFFFFF"/>
                </a:solidFill>
                <a:latin typeface="Cooper Hewitt"/>
              </a:rPr>
              <a:t>PES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572000" y="1258513"/>
            <a:ext cx="11114705" cy="7561298"/>
            <a:chOff x="-3741007" y="-171450"/>
            <a:chExt cx="14819607" cy="10081733"/>
          </a:xfrm>
        </p:grpSpPr>
        <p:sp>
          <p:nvSpPr>
            <p:cNvPr id="6" name="TextBox 6"/>
            <p:cNvSpPr txBox="1"/>
            <p:nvPr/>
          </p:nvSpPr>
          <p:spPr>
            <a:xfrm>
              <a:off x="-3741007" y="2250064"/>
              <a:ext cx="12615334" cy="7660219"/>
            </a:xfrm>
            <a:prstGeom prst="rect">
              <a:avLst/>
            </a:prstGeom>
          </p:spPr>
          <p:txBody>
            <a:bodyPr lIns="0" tIns="0" rIns="0" bIns="0" rtlCol="0" anchor="t">
              <a:spAutoFit/>
            </a:bodyPr>
            <a:lstStyle/>
            <a:p>
              <a:pPr marL="431801" lvl="1" indent="-215900">
                <a:lnSpc>
                  <a:spcPts val="2800"/>
                </a:lnSpc>
                <a:buFont typeface="Arial"/>
                <a:buChar char="•"/>
              </a:pPr>
              <a:r>
                <a:rPr lang="en-US" sz="3000" spc="36" dirty="0">
                  <a:solidFill>
                    <a:srgbClr val="FFFFFF"/>
                  </a:solidFill>
                  <a:latin typeface="Kollektif" panose="020B0604020202020204" charset="0"/>
                </a:rPr>
                <a:t>Setup description:</a:t>
              </a:r>
            </a:p>
            <a:p>
              <a:pPr marL="889001" lvl="2" indent="-215900">
                <a:lnSpc>
                  <a:spcPts val="2800"/>
                </a:lnSpc>
                <a:buFont typeface="Arial"/>
                <a:buChar char="•"/>
              </a:pPr>
              <a:r>
                <a:rPr lang="en-US" sz="3000" spc="36" dirty="0">
                  <a:solidFill>
                    <a:srgbClr val="FFFFFF"/>
                  </a:solidFill>
                  <a:latin typeface="Kollektif" panose="020B0604020202020204" charset="0"/>
                </a:rPr>
                <a:t>Over the head camera</a:t>
              </a:r>
            </a:p>
            <a:p>
              <a:pPr marL="889001" lvl="2" indent="-215900">
                <a:lnSpc>
                  <a:spcPts val="2800"/>
                </a:lnSpc>
                <a:buFont typeface="Arial"/>
                <a:buChar char="•"/>
              </a:pPr>
              <a:r>
                <a:rPr lang="en-US" sz="3000" spc="36" dirty="0">
                  <a:solidFill>
                    <a:srgbClr val="FFFFFF"/>
                  </a:solidFill>
                  <a:latin typeface="Kollektif" panose="020B0604020202020204" charset="0"/>
                </a:rPr>
                <a:t>Virtual gate</a:t>
              </a:r>
            </a:p>
            <a:p>
              <a:pPr marL="889001" lvl="2" indent="-215900">
                <a:lnSpc>
                  <a:spcPts val="2800"/>
                </a:lnSpc>
                <a:buFont typeface="Arial"/>
                <a:buChar char="•"/>
              </a:pPr>
              <a:r>
                <a:rPr lang="en-US" sz="3000" spc="36" dirty="0">
                  <a:solidFill>
                    <a:srgbClr val="FFFFFF"/>
                  </a:solidFill>
                  <a:latin typeface="Kollektif" panose="020B0604020202020204" charset="0"/>
                </a:rPr>
                <a:t>Card reader</a:t>
              </a:r>
            </a:p>
            <a:p>
              <a:pPr marL="431801" lvl="1" indent="-215900">
                <a:lnSpc>
                  <a:spcPts val="2800"/>
                </a:lnSpc>
                <a:buFont typeface="Arial"/>
                <a:buChar char="•"/>
              </a:pPr>
              <a:r>
                <a:rPr lang="en-US" sz="3000" spc="36" dirty="0">
                  <a:solidFill>
                    <a:srgbClr val="FFFFFF"/>
                  </a:solidFill>
                  <a:latin typeface="Kollektif" panose="020B0604020202020204" charset="0"/>
                </a:rPr>
                <a:t>Inputs:</a:t>
              </a:r>
            </a:p>
            <a:p>
              <a:pPr marL="889001" lvl="2"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431801" lvl="1" indent="-215900">
                <a:lnSpc>
                  <a:spcPts val="2800"/>
                </a:lnSpc>
                <a:buFont typeface="Arial"/>
                <a:buChar char="•"/>
              </a:pPr>
              <a:r>
                <a:rPr lang="en-US" sz="3000" spc="36" dirty="0">
                  <a:solidFill>
                    <a:srgbClr val="FFFFFF"/>
                  </a:solidFill>
                  <a:latin typeface="Kollektif" panose="020B0604020202020204" charset="0"/>
                </a:rPr>
                <a:t>Tailgating Detection process</a:t>
              </a:r>
            </a:p>
            <a:p>
              <a:pPr marL="889001" lvl="2" indent="-215900">
                <a:lnSpc>
                  <a:spcPts val="2800"/>
                </a:lnSpc>
                <a:buFont typeface="Arial"/>
                <a:buChar char="•"/>
              </a:pPr>
              <a:r>
                <a:rPr lang="en-US" sz="3000" spc="36" dirty="0">
                  <a:solidFill>
                    <a:srgbClr val="FFFFFF"/>
                  </a:solidFill>
                  <a:latin typeface="Kollektif" panose="020B0604020202020204" charset="0"/>
                </a:rPr>
                <a:t>Object Detection</a:t>
              </a:r>
            </a:p>
            <a:p>
              <a:pPr marL="889001" lvl="2" indent="-215900">
                <a:lnSpc>
                  <a:spcPts val="2800"/>
                </a:lnSpc>
                <a:buFont typeface="Arial"/>
                <a:buChar char="•"/>
              </a:pPr>
              <a:r>
                <a:rPr lang="en-US" sz="3000" spc="36" dirty="0">
                  <a:solidFill>
                    <a:srgbClr val="FFFFFF"/>
                  </a:solidFill>
                  <a:latin typeface="Kollektif" panose="020B0604020202020204" charset="0"/>
                </a:rPr>
                <a:t>Object Tracking</a:t>
              </a:r>
            </a:p>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431801" lvl="1" indent="-215900">
                <a:lnSpc>
                  <a:spcPts val="2800"/>
                </a:lnSpc>
                <a:buFont typeface="Arial"/>
                <a:buChar char="•"/>
              </a:pPr>
              <a:r>
                <a:rPr lang="en-US" sz="3000" spc="36" dirty="0">
                  <a:solidFill>
                    <a:srgbClr val="FFFFFF"/>
                  </a:solidFill>
                  <a:latin typeface="Kollektif" panose="020B0604020202020204" charset="0"/>
                </a:rPr>
                <a:t>Outputs:</a:t>
              </a:r>
            </a:p>
            <a:p>
              <a:pPr marL="889001" lvl="2" indent="-215900">
                <a:lnSpc>
                  <a:spcPts val="2800"/>
                </a:lnSpc>
                <a:buFont typeface="Arial"/>
                <a:buChar char="•"/>
              </a:pPr>
              <a:r>
                <a:rPr lang="en-US" sz="3000" spc="36" dirty="0">
                  <a:solidFill>
                    <a:srgbClr val="FFFFFF"/>
                  </a:solidFill>
                  <a:latin typeface="Kollektif" panose="020B0604020202020204" charset="0"/>
                </a:rPr>
                <a:t>Video warning</a:t>
              </a:r>
            </a:p>
            <a:p>
              <a:pPr marL="889001" lvl="2" indent="-215900">
                <a:lnSpc>
                  <a:spcPts val="2800"/>
                </a:lnSpc>
                <a:buFont typeface="Arial"/>
                <a:buChar char="•"/>
              </a:pPr>
              <a:r>
                <a:rPr lang="en-US" sz="3000" spc="36" dirty="0">
                  <a:solidFill>
                    <a:srgbClr val="FFFFFF"/>
                  </a:solidFill>
                  <a:latin typeface="Kollektif" panose="020B0604020202020204" charset="0"/>
                </a:rPr>
                <a:t>Audio based warning</a:t>
              </a:r>
            </a:p>
            <a:p>
              <a:pPr marL="889001" lvl="2" indent="-215900">
                <a:lnSpc>
                  <a:spcPts val="2800"/>
                </a:lnSpc>
                <a:buFont typeface="Arial"/>
                <a:buChar char="•"/>
              </a:pPr>
              <a:r>
                <a:rPr lang="en-US" sz="3000" spc="36" dirty="0">
                  <a:solidFill>
                    <a:srgbClr val="FFFFFF"/>
                  </a:solidFill>
                  <a:latin typeface="Kollektif" panose="020B0604020202020204" charset="0"/>
                </a:rPr>
                <a:t>Log file</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Architecture and Results </a:t>
              </a:r>
            </a:p>
          </p:txBody>
        </p:sp>
      </p:grpSp>
    </p:spTree>
    <p:extLst>
      <p:ext uri="{BB962C8B-B14F-4D97-AF65-F5344CB8AC3E}">
        <p14:creationId xmlns:p14="http://schemas.microsoft.com/office/powerpoint/2010/main" val="604210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1596368" y="571500"/>
            <a:ext cx="16676392" cy="2404714"/>
            <a:chOff x="0" y="-171450"/>
            <a:chExt cx="22235190" cy="3206284"/>
          </a:xfrm>
        </p:grpSpPr>
        <p:sp>
          <p:nvSpPr>
            <p:cNvPr id="6" name="TextBox 6"/>
            <p:cNvSpPr txBox="1"/>
            <p:nvPr/>
          </p:nvSpPr>
          <p:spPr>
            <a:xfrm>
              <a:off x="13654607" y="2077308"/>
              <a:ext cx="8580583" cy="957526"/>
            </a:xfrm>
            <a:prstGeom prst="rect">
              <a:avLst/>
            </a:prstGeom>
          </p:spPr>
          <p:txBody>
            <a:bodyPr wrap="square" lIns="0" tIns="0" rIns="0" bIns="0" rtlCol="0" anchor="t">
              <a:spAutoFit/>
            </a:bodyPr>
            <a:lstStyle/>
            <a:p>
              <a:pPr marL="215901" lvl="1">
                <a:lnSpc>
                  <a:spcPts val="2800"/>
                </a:lnSpc>
              </a:pPr>
              <a:r>
                <a:rPr lang="en-US" sz="4000" spc="36" dirty="0">
                  <a:solidFill>
                    <a:srgbClr val="FFFFFF"/>
                  </a:solidFill>
                  <a:latin typeface="Kollektif" panose="020B0604020202020204" charset="0"/>
                </a:rPr>
                <a:t>3. Virtual gate</a:t>
              </a:r>
            </a:p>
            <a:p>
              <a:pPr marL="431801" lvl="1"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058934"/>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Setup Description</a:t>
              </a:r>
            </a:p>
          </p:txBody>
        </p:sp>
      </p:grpSp>
      <p:pic>
        <p:nvPicPr>
          <p:cNvPr id="1026" name="Picture 2" descr="Glide Gear OH 75 - Overhead Camera Portable Pole Rig with 6ft Pole –  Koncept Innovators, LLC">
            <a:extLst>
              <a:ext uri="{FF2B5EF4-FFF2-40B4-BE49-F238E27FC236}">
                <a16:creationId xmlns:a16="http://schemas.microsoft.com/office/drawing/2014/main" id="{F07E1D73-5FD5-405E-97A0-0F366DF51A7C}"/>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7344" t="13924" r="36562"/>
          <a:stretch/>
        </p:blipFill>
        <p:spPr bwMode="auto">
          <a:xfrm>
            <a:off x="7415230" y="2617142"/>
            <a:ext cx="1676400"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94D1D713-84C0-4807-AE53-1C80222ED9C6}"/>
              </a:ext>
            </a:extLst>
          </p:cNvPr>
          <p:cNvPicPr>
            <a:picLocks noChangeAspect="1"/>
          </p:cNvPicPr>
          <p:nvPr/>
        </p:nvPicPr>
        <p:blipFill rotWithShape="1">
          <a:blip r:embed="rId3"/>
          <a:srcRect l="17729" r="15789"/>
          <a:stretch/>
        </p:blipFill>
        <p:spPr>
          <a:xfrm>
            <a:off x="6584650" y="5034410"/>
            <a:ext cx="3429000" cy="3839015"/>
          </a:xfrm>
          <a:prstGeom prst="rect">
            <a:avLst/>
          </a:prstGeom>
        </p:spPr>
      </p:pic>
      <p:pic>
        <p:nvPicPr>
          <p:cNvPr id="12" name="Picture 11">
            <a:extLst>
              <a:ext uri="{FF2B5EF4-FFF2-40B4-BE49-F238E27FC236}">
                <a16:creationId xmlns:a16="http://schemas.microsoft.com/office/drawing/2014/main" id="{18418FCE-5175-4546-B775-6833FC8AEAEB}"/>
              </a:ext>
            </a:extLst>
          </p:cNvPr>
          <p:cNvPicPr>
            <a:picLocks noChangeAspect="1"/>
          </p:cNvPicPr>
          <p:nvPr/>
        </p:nvPicPr>
        <p:blipFill>
          <a:blip r:embed="rId4"/>
          <a:stretch>
            <a:fillRect/>
          </a:stretch>
        </p:blipFill>
        <p:spPr>
          <a:xfrm>
            <a:off x="1356360" y="5034409"/>
            <a:ext cx="2203241" cy="3839015"/>
          </a:xfrm>
          <a:prstGeom prst="rect">
            <a:avLst/>
          </a:prstGeom>
        </p:spPr>
      </p:pic>
      <p:grpSp>
        <p:nvGrpSpPr>
          <p:cNvPr id="18" name="Group 17">
            <a:extLst>
              <a:ext uri="{FF2B5EF4-FFF2-40B4-BE49-F238E27FC236}">
                <a16:creationId xmlns:a16="http://schemas.microsoft.com/office/drawing/2014/main" id="{2DDB0BF5-E034-43B1-941A-9564A9C12A9E}"/>
              </a:ext>
            </a:extLst>
          </p:cNvPr>
          <p:cNvGrpSpPr/>
          <p:nvPr/>
        </p:nvGrpSpPr>
        <p:grpSpPr>
          <a:xfrm>
            <a:off x="11188100" y="5037767"/>
            <a:ext cx="6707817" cy="4032530"/>
            <a:chOff x="11188100" y="5037767"/>
            <a:chExt cx="6707817" cy="4032530"/>
          </a:xfrm>
        </p:grpSpPr>
        <p:pic>
          <p:nvPicPr>
            <p:cNvPr id="14" name="Picture 13">
              <a:extLst>
                <a:ext uri="{FF2B5EF4-FFF2-40B4-BE49-F238E27FC236}">
                  <a16:creationId xmlns:a16="http://schemas.microsoft.com/office/drawing/2014/main" id="{D2DD301E-5C12-427E-93E3-ED10D34748F7}"/>
                </a:ext>
              </a:extLst>
            </p:cNvPr>
            <p:cNvPicPr>
              <a:picLocks noChangeAspect="1"/>
            </p:cNvPicPr>
            <p:nvPr/>
          </p:nvPicPr>
          <p:blipFill>
            <a:blip r:embed="rId5"/>
            <a:stretch>
              <a:fillRect/>
            </a:stretch>
          </p:blipFill>
          <p:spPr>
            <a:xfrm>
              <a:off x="11188100" y="5037767"/>
              <a:ext cx="6707817" cy="4032530"/>
            </a:xfrm>
            <a:prstGeom prst="rect">
              <a:avLst/>
            </a:prstGeom>
          </p:spPr>
        </p:pic>
        <p:sp>
          <p:nvSpPr>
            <p:cNvPr id="16" name="Arrow: Right 15">
              <a:extLst>
                <a:ext uri="{FF2B5EF4-FFF2-40B4-BE49-F238E27FC236}">
                  <a16:creationId xmlns:a16="http://schemas.microsoft.com/office/drawing/2014/main" id="{28C2BF9F-7F43-4342-96E7-801310FBBC3E}"/>
                </a:ext>
              </a:extLst>
            </p:cNvPr>
            <p:cNvSpPr/>
            <p:nvPr/>
          </p:nvSpPr>
          <p:spPr>
            <a:xfrm rot="5400000">
              <a:off x="11692615" y="5860207"/>
              <a:ext cx="1792270" cy="641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Virtual Gate</a:t>
              </a:r>
              <a:endParaRPr lang="en-IN" dirty="0"/>
            </a:p>
          </p:txBody>
        </p:sp>
      </p:grpSp>
      <p:sp>
        <p:nvSpPr>
          <p:cNvPr id="17" name="TextBox 16">
            <a:extLst>
              <a:ext uri="{FF2B5EF4-FFF2-40B4-BE49-F238E27FC236}">
                <a16:creationId xmlns:a16="http://schemas.microsoft.com/office/drawing/2014/main" id="{D299B7F8-7310-4D07-B777-98F58DDB3D6B}"/>
              </a:ext>
            </a:extLst>
          </p:cNvPr>
          <p:cNvSpPr txBox="1"/>
          <p:nvPr/>
        </p:nvSpPr>
        <p:spPr>
          <a:xfrm>
            <a:off x="299310" y="1977695"/>
            <a:ext cx="5743074" cy="2862322"/>
          </a:xfrm>
          <a:prstGeom prst="rect">
            <a:avLst/>
          </a:prstGeom>
          <a:noFill/>
        </p:spPr>
        <p:txBody>
          <a:bodyPr wrap="square" rtlCol="0">
            <a:spAutoFit/>
          </a:bodyPr>
          <a:lstStyle/>
          <a:p>
            <a:pPr marL="742950" indent="-742950">
              <a:buAutoNum type="arabicPeriod"/>
            </a:pPr>
            <a:r>
              <a:rPr lang="en-US" sz="4000" dirty="0">
                <a:solidFill>
                  <a:schemeClr val="bg1"/>
                </a:solidFill>
                <a:latin typeface="Kollektif" panose="020B0604020202020204" charset="0"/>
              </a:rPr>
              <a:t>Card reader outputs:</a:t>
            </a:r>
          </a:p>
          <a:p>
            <a:endParaRPr lang="en-US" sz="4000" dirty="0">
              <a:solidFill>
                <a:schemeClr val="bg1"/>
              </a:solidFill>
              <a:latin typeface="Kollektif" panose="020B0604020202020204" charset="0"/>
            </a:endParaRPr>
          </a:p>
          <a:p>
            <a:endParaRPr lang="en-US" sz="4000" dirty="0">
              <a:solidFill>
                <a:schemeClr val="bg1"/>
              </a:solidFill>
              <a:latin typeface="Kollektif" panose="020B0604020202020204" charset="0"/>
            </a:endParaRPr>
          </a:p>
          <a:p>
            <a:r>
              <a:rPr lang="en-US" sz="3000" dirty="0">
                <a:solidFill>
                  <a:schemeClr val="bg1"/>
                </a:solidFill>
                <a:latin typeface="Kollektif" panose="020B0604020202020204" charset="0"/>
              </a:rPr>
              <a:t>0 =&gt; No card read</a:t>
            </a:r>
          </a:p>
          <a:p>
            <a:r>
              <a:rPr lang="en-US" sz="3000" dirty="0">
                <a:solidFill>
                  <a:schemeClr val="bg1"/>
                </a:solidFill>
                <a:latin typeface="Kollektif" panose="020B0604020202020204" charset="0"/>
              </a:rPr>
              <a:t>1 =&gt; Card read</a:t>
            </a:r>
            <a:endParaRPr lang="en-IN" sz="3000" dirty="0">
              <a:solidFill>
                <a:schemeClr val="bg1"/>
              </a:solidFill>
              <a:latin typeface="Kollektif" panose="020B0604020202020204" charset="0"/>
            </a:endParaRPr>
          </a:p>
        </p:txBody>
      </p:sp>
      <p:sp>
        <p:nvSpPr>
          <p:cNvPr id="19" name="TextBox 18">
            <a:extLst>
              <a:ext uri="{FF2B5EF4-FFF2-40B4-BE49-F238E27FC236}">
                <a16:creationId xmlns:a16="http://schemas.microsoft.com/office/drawing/2014/main" id="{0277E1C8-CCAE-4A56-ADC1-093C84FFA67E}"/>
              </a:ext>
            </a:extLst>
          </p:cNvPr>
          <p:cNvSpPr txBox="1"/>
          <p:nvPr/>
        </p:nvSpPr>
        <p:spPr>
          <a:xfrm>
            <a:off x="6435438" y="1977695"/>
            <a:ext cx="4852553" cy="707886"/>
          </a:xfrm>
          <a:prstGeom prst="rect">
            <a:avLst/>
          </a:prstGeom>
          <a:noFill/>
        </p:spPr>
        <p:txBody>
          <a:bodyPr wrap="square" rtlCol="0">
            <a:spAutoFit/>
          </a:bodyPr>
          <a:lstStyle/>
          <a:p>
            <a:r>
              <a:rPr lang="en-US" sz="3000" dirty="0">
                <a:solidFill>
                  <a:schemeClr val="bg1"/>
                </a:solidFill>
              </a:rPr>
              <a:t>2. </a:t>
            </a:r>
            <a:r>
              <a:rPr lang="en-US" sz="4000" dirty="0">
                <a:solidFill>
                  <a:schemeClr val="bg1"/>
                </a:solidFill>
                <a:latin typeface="Kollektif" panose="020B0604020202020204" charset="0"/>
              </a:rPr>
              <a:t>Overhead</a:t>
            </a:r>
            <a:r>
              <a:rPr lang="en-US" sz="4000" dirty="0">
                <a:solidFill>
                  <a:schemeClr val="bg1"/>
                </a:solidFill>
              </a:rPr>
              <a:t> </a:t>
            </a:r>
            <a:r>
              <a:rPr lang="en-US" sz="4000" dirty="0">
                <a:solidFill>
                  <a:schemeClr val="bg1"/>
                </a:solidFill>
                <a:latin typeface="Kollektif" panose="020B0604020202020204" charset="0"/>
              </a:rPr>
              <a:t>Camera</a:t>
            </a:r>
            <a:endParaRPr lang="en-IN" sz="4000" dirty="0">
              <a:solidFill>
                <a:schemeClr val="bg1"/>
              </a:solidFill>
              <a:latin typeface="Kollektif" panose="020B0604020202020204" charset="0"/>
            </a:endParaRPr>
          </a:p>
        </p:txBody>
      </p:sp>
    </p:spTree>
    <p:extLst>
      <p:ext uri="{BB962C8B-B14F-4D97-AF65-F5344CB8AC3E}">
        <p14:creationId xmlns:p14="http://schemas.microsoft.com/office/powerpoint/2010/main" val="1113014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7470284" y="1256844"/>
            <a:ext cx="3112449" cy="181926"/>
          </a:xfrm>
          <a:prstGeom prst="rect">
            <a:avLst/>
          </a:prstGeom>
          <a:solidFill>
            <a:srgbClr val="FF3B10"/>
          </a:solidFill>
        </p:spPr>
      </p:sp>
      <p:sp>
        <p:nvSpPr>
          <p:cNvPr id="6" name="TextBox 6"/>
          <p:cNvSpPr txBox="1"/>
          <p:nvPr/>
        </p:nvSpPr>
        <p:spPr>
          <a:xfrm>
            <a:off x="990600" y="1627022"/>
            <a:ext cx="6375159" cy="2872581"/>
          </a:xfrm>
          <a:prstGeom prst="rect">
            <a:avLst/>
          </a:prstGeom>
        </p:spPr>
        <p:txBody>
          <a:bodyPr wrap="square" lIns="0" tIns="0" rIns="0" bIns="0" rtlCol="0" anchor="t">
            <a:spAutoFit/>
          </a:bodyPr>
          <a:lstStyle/>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431801" lvl="1" indent="-215900">
              <a:lnSpc>
                <a:spcPts val="2800"/>
              </a:lnSpc>
              <a:buFont typeface="Arial"/>
              <a:buChar char="•"/>
            </a:pPr>
            <a:endParaRPr lang="en-US" sz="3000" spc="36" dirty="0">
              <a:solidFill>
                <a:srgbClr val="FFFFFF"/>
              </a:solidFill>
              <a:latin typeface="Kollektif" panose="020B0604020202020204" charset="0"/>
            </a:endParaRPr>
          </a:p>
          <a:p>
            <a:pPr marL="889001" lvl="2" indent="-215900">
              <a:lnSpc>
                <a:spcPts val="2800"/>
              </a:lnSpc>
              <a:buFont typeface="Arial"/>
              <a:buChar char="•"/>
            </a:pPr>
            <a:r>
              <a:rPr lang="en-US" sz="3000" spc="36" dirty="0">
                <a:solidFill>
                  <a:srgbClr val="FFFFFF"/>
                </a:solidFill>
                <a:latin typeface="Kollektif" panose="020B0604020202020204" charset="0"/>
              </a:rPr>
              <a:t>Made use of own set of videos to test and validate the detection</a:t>
            </a:r>
          </a:p>
          <a:p>
            <a:pPr marL="889001" lvl="2" indent="-215900">
              <a:lnSpc>
                <a:spcPts val="2800"/>
              </a:lnSpc>
              <a:buFont typeface="Arial"/>
              <a:buChar char="•"/>
            </a:pPr>
            <a:r>
              <a:rPr lang="en-US" sz="3000" spc="36" dirty="0">
                <a:solidFill>
                  <a:srgbClr val="FFFFFF"/>
                </a:solidFill>
                <a:latin typeface="Kollektif" panose="020B0604020202020204" charset="0"/>
              </a:rPr>
              <a:t>Used 5 sets of video ; 4 generated by own camera</a:t>
            </a: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Inputs</a:t>
            </a:r>
          </a:p>
        </p:txBody>
      </p:sp>
      <p:sp>
        <p:nvSpPr>
          <p:cNvPr id="8" name="TextBox 7">
            <a:extLst>
              <a:ext uri="{FF2B5EF4-FFF2-40B4-BE49-F238E27FC236}">
                <a16:creationId xmlns:a16="http://schemas.microsoft.com/office/drawing/2014/main" id="{5F380D39-A3F1-4A58-98CF-2DEE25BE0F05}"/>
              </a:ext>
            </a:extLst>
          </p:cNvPr>
          <p:cNvSpPr txBox="1"/>
          <p:nvPr/>
        </p:nvSpPr>
        <p:spPr>
          <a:xfrm>
            <a:off x="11696700" y="1979058"/>
            <a:ext cx="6591300" cy="1887696"/>
          </a:xfrm>
          <a:prstGeom prst="rect">
            <a:avLst/>
          </a:prstGeom>
          <a:noFill/>
        </p:spPr>
        <p:txBody>
          <a:bodyPr wrap="square" rtlCol="0">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889001" lvl="2" indent="-215900">
              <a:lnSpc>
                <a:spcPts val="2800"/>
              </a:lnSpc>
              <a:buFont typeface="Arial"/>
              <a:buChar char="•"/>
            </a:pPr>
            <a:endParaRPr lang="en-US" sz="3000" spc="36" dirty="0">
              <a:solidFill>
                <a:srgbClr val="FFFFFF"/>
              </a:solidFill>
              <a:latin typeface="Kollektif" panose="020B0604020202020204" charset="0"/>
            </a:endParaRPr>
          </a:p>
          <a:p>
            <a:pPr marL="1346201" lvl="3" indent="-215900">
              <a:lnSpc>
                <a:spcPts val="2800"/>
              </a:lnSpc>
              <a:buFont typeface="Arial"/>
              <a:buChar char="•"/>
            </a:pPr>
            <a:r>
              <a:rPr lang="en-US" sz="3000" spc="36" dirty="0">
                <a:solidFill>
                  <a:srgbClr val="FFFFFF"/>
                </a:solidFill>
                <a:latin typeface="Kollektif" panose="020B0604020202020204" charset="0"/>
              </a:rPr>
              <a:t>Represented using CSV file</a:t>
            </a:r>
          </a:p>
          <a:p>
            <a:pPr marL="1346201" lvl="3" indent="-215900">
              <a:lnSpc>
                <a:spcPts val="2800"/>
              </a:lnSpc>
              <a:buFont typeface="Arial"/>
              <a:buChar char="•"/>
            </a:pPr>
            <a:r>
              <a:rPr lang="en-US" sz="3000" spc="36" dirty="0">
                <a:solidFill>
                  <a:srgbClr val="FFFFFF"/>
                </a:solidFill>
                <a:latin typeface="Kollektif" panose="020B0604020202020204" charset="0"/>
              </a:rPr>
              <a:t>0 – No card swipe</a:t>
            </a:r>
            <a:br>
              <a:rPr lang="en-US" sz="3000" spc="36" dirty="0">
                <a:solidFill>
                  <a:srgbClr val="FFFFFF"/>
                </a:solidFill>
                <a:latin typeface="Kollektif" panose="020B0604020202020204" charset="0"/>
              </a:rPr>
            </a:br>
            <a:r>
              <a:rPr lang="en-US" sz="3000" spc="36" dirty="0">
                <a:solidFill>
                  <a:srgbClr val="FFFFFF"/>
                </a:solidFill>
                <a:latin typeface="Kollektif" panose="020B0604020202020204" charset="0"/>
              </a:rPr>
              <a:t>1 – Card Swipe</a:t>
            </a:r>
          </a:p>
        </p:txBody>
      </p:sp>
      <p:pic>
        <p:nvPicPr>
          <p:cNvPr id="10" name="Picture 9">
            <a:extLst>
              <a:ext uri="{FF2B5EF4-FFF2-40B4-BE49-F238E27FC236}">
                <a16:creationId xmlns:a16="http://schemas.microsoft.com/office/drawing/2014/main" id="{BF1FD0AB-79A1-4C1F-8A58-555BB50BDDF3}"/>
              </a:ext>
            </a:extLst>
          </p:cNvPr>
          <p:cNvPicPr>
            <a:picLocks noChangeAspect="1"/>
          </p:cNvPicPr>
          <p:nvPr/>
        </p:nvPicPr>
        <p:blipFill>
          <a:blip r:embed="rId2"/>
          <a:stretch>
            <a:fillRect/>
          </a:stretch>
        </p:blipFill>
        <p:spPr>
          <a:xfrm>
            <a:off x="246300" y="5043360"/>
            <a:ext cx="1887300" cy="4213052"/>
          </a:xfrm>
          <a:prstGeom prst="rect">
            <a:avLst/>
          </a:prstGeom>
        </p:spPr>
      </p:pic>
      <p:pic>
        <p:nvPicPr>
          <p:cNvPr id="12" name="Picture 11">
            <a:extLst>
              <a:ext uri="{FF2B5EF4-FFF2-40B4-BE49-F238E27FC236}">
                <a16:creationId xmlns:a16="http://schemas.microsoft.com/office/drawing/2014/main" id="{851E9642-B040-4BFD-B64A-4BDA2BADFB27}"/>
              </a:ext>
            </a:extLst>
          </p:cNvPr>
          <p:cNvPicPr>
            <a:picLocks noChangeAspect="1"/>
          </p:cNvPicPr>
          <p:nvPr/>
        </p:nvPicPr>
        <p:blipFill>
          <a:blip r:embed="rId3"/>
          <a:stretch>
            <a:fillRect/>
          </a:stretch>
        </p:blipFill>
        <p:spPr>
          <a:xfrm>
            <a:off x="2330015" y="5043360"/>
            <a:ext cx="2039700" cy="4201628"/>
          </a:xfrm>
          <a:prstGeom prst="rect">
            <a:avLst/>
          </a:prstGeom>
        </p:spPr>
      </p:pic>
      <p:pic>
        <p:nvPicPr>
          <p:cNvPr id="14" name="Picture 13">
            <a:extLst>
              <a:ext uri="{FF2B5EF4-FFF2-40B4-BE49-F238E27FC236}">
                <a16:creationId xmlns:a16="http://schemas.microsoft.com/office/drawing/2014/main" id="{24120A7E-40CF-46B6-9476-C70A8DDE33E1}"/>
              </a:ext>
            </a:extLst>
          </p:cNvPr>
          <p:cNvPicPr>
            <a:picLocks noChangeAspect="1"/>
          </p:cNvPicPr>
          <p:nvPr/>
        </p:nvPicPr>
        <p:blipFill>
          <a:blip r:embed="rId4"/>
          <a:stretch>
            <a:fillRect/>
          </a:stretch>
        </p:blipFill>
        <p:spPr>
          <a:xfrm>
            <a:off x="4566130" y="5043360"/>
            <a:ext cx="2153005" cy="4201628"/>
          </a:xfrm>
          <a:prstGeom prst="rect">
            <a:avLst/>
          </a:prstGeom>
        </p:spPr>
      </p:pic>
      <p:pic>
        <p:nvPicPr>
          <p:cNvPr id="16" name="Picture 15">
            <a:extLst>
              <a:ext uri="{FF2B5EF4-FFF2-40B4-BE49-F238E27FC236}">
                <a16:creationId xmlns:a16="http://schemas.microsoft.com/office/drawing/2014/main" id="{2BE87059-40B1-4948-B404-D9A55225000F}"/>
              </a:ext>
            </a:extLst>
          </p:cNvPr>
          <p:cNvPicPr>
            <a:picLocks noChangeAspect="1"/>
          </p:cNvPicPr>
          <p:nvPr/>
        </p:nvPicPr>
        <p:blipFill>
          <a:blip r:embed="rId5"/>
          <a:stretch>
            <a:fillRect/>
          </a:stretch>
        </p:blipFill>
        <p:spPr>
          <a:xfrm>
            <a:off x="6844777" y="5041452"/>
            <a:ext cx="2384813" cy="4201628"/>
          </a:xfrm>
          <a:prstGeom prst="rect">
            <a:avLst/>
          </a:prstGeom>
        </p:spPr>
      </p:pic>
      <p:pic>
        <p:nvPicPr>
          <p:cNvPr id="18" name="Picture 17">
            <a:extLst>
              <a:ext uri="{FF2B5EF4-FFF2-40B4-BE49-F238E27FC236}">
                <a16:creationId xmlns:a16="http://schemas.microsoft.com/office/drawing/2014/main" id="{26D593E8-9583-46FF-9627-7DD2AEE4E856}"/>
              </a:ext>
            </a:extLst>
          </p:cNvPr>
          <p:cNvPicPr>
            <a:picLocks noChangeAspect="1"/>
          </p:cNvPicPr>
          <p:nvPr/>
        </p:nvPicPr>
        <p:blipFill>
          <a:blip r:embed="rId6"/>
          <a:stretch>
            <a:fillRect/>
          </a:stretch>
        </p:blipFill>
        <p:spPr>
          <a:xfrm>
            <a:off x="9385712" y="5115595"/>
            <a:ext cx="2455003" cy="4053343"/>
          </a:xfrm>
          <a:prstGeom prst="rect">
            <a:avLst/>
          </a:prstGeom>
        </p:spPr>
      </p:pic>
      <p:pic>
        <p:nvPicPr>
          <p:cNvPr id="21" name="Picture 20">
            <a:extLst>
              <a:ext uri="{FF2B5EF4-FFF2-40B4-BE49-F238E27FC236}">
                <a16:creationId xmlns:a16="http://schemas.microsoft.com/office/drawing/2014/main" id="{07AF758E-23D5-49F1-A0FC-62336F34056F}"/>
              </a:ext>
            </a:extLst>
          </p:cNvPr>
          <p:cNvPicPr>
            <a:picLocks noChangeAspect="1"/>
          </p:cNvPicPr>
          <p:nvPr/>
        </p:nvPicPr>
        <p:blipFill rotWithShape="1">
          <a:blip r:embed="rId7"/>
          <a:srcRect r="23026"/>
          <a:stretch/>
        </p:blipFill>
        <p:spPr>
          <a:xfrm>
            <a:off x="16195838" y="5027830"/>
            <a:ext cx="1695922" cy="4177686"/>
          </a:xfrm>
          <a:prstGeom prst="rect">
            <a:avLst/>
          </a:prstGeom>
        </p:spPr>
      </p:pic>
      <p:pic>
        <p:nvPicPr>
          <p:cNvPr id="20" name="Picture 19">
            <a:extLst>
              <a:ext uri="{FF2B5EF4-FFF2-40B4-BE49-F238E27FC236}">
                <a16:creationId xmlns:a16="http://schemas.microsoft.com/office/drawing/2014/main" id="{60906F60-C09F-41B6-9F58-6A0D6C52452B}"/>
              </a:ext>
            </a:extLst>
          </p:cNvPr>
          <p:cNvPicPr>
            <a:picLocks noChangeAspect="1"/>
          </p:cNvPicPr>
          <p:nvPr/>
        </p:nvPicPr>
        <p:blipFill rotWithShape="1">
          <a:blip r:embed="rId8"/>
          <a:srcRect r="37972"/>
          <a:stretch/>
        </p:blipFill>
        <p:spPr>
          <a:xfrm>
            <a:off x="13318258" y="4910949"/>
            <a:ext cx="2862943" cy="4257989"/>
          </a:xfrm>
          <a:prstGeom prst="rect">
            <a:avLst/>
          </a:prstGeom>
          <a:effectLst>
            <a:outerShdw blurRad="50800" dist="50800" dir="5400000" sx="82000" sy="82000" algn="ctr" rotWithShape="0">
              <a:srgbClr val="000000">
                <a:alpha val="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724400" y="226504"/>
            <a:ext cx="12039600" cy="3694877"/>
            <a:chOff x="-3537807" y="-1547462"/>
            <a:chExt cx="16052800" cy="4926504"/>
          </a:xfrm>
        </p:grpSpPr>
        <p:sp>
          <p:nvSpPr>
            <p:cNvPr id="6" name="TextBox 6"/>
            <p:cNvSpPr txBox="1"/>
            <p:nvPr/>
          </p:nvSpPr>
          <p:spPr>
            <a:xfrm>
              <a:off x="6723793" y="985224"/>
              <a:ext cx="5791200" cy="2393818"/>
            </a:xfrm>
            <a:prstGeom prst="rect">
              <a:avLst/>
            </a:prstGeom>
          </p:spPr>
          <p:txBody>
            <a:bodyPr wrap="square" lIns="0" tIns="0" rIns="0" bIns="0" rtlCol="0" anchor="t">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889001" lvl="2" indent="-215900">
                <a:lnSpc>
                  <a:spcPts val="2800"/>
                </a:lnSpc>
                <a:buFont typeface="Arial"/>
                <a:buChar char="•"/>
              </a:pPr>
              <a:r>
                <a:rPr lang="en-US" sz="3000" spc="36" dirty="0">
                  <a:solidFill>
                    <a:srgbClr val="FFFFFF"/>
                  </a:solidFill>
                  <a:latin typeface="Kollektif" panose="020B0604020202020204" charset="0"/>
                </a:rPr>
                <a:t>(Number of tailgates alerted on video too )</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flipV="1">
              <a:off x="-3497167" y="-525131"/>
              <a:ext cx="2770909" cy="187307"/>
            </a:xfrm>
            <a:prstGeom prst="rect">
              <a:avLst/>
            </a:prstGeom>
            <a:solidFill>
              <a:srgbClr val="FF3B10"/>
            </a:solidFill>
          </p:spPr>
        </p:sp>
        <p:sp>
          <p:nvSpPr>
            <p:cNvPr id="8" name="TextBox 8"/>
            <p:cNvSpPr txBox="1"/>
            <p:nvPr/>
          </p:nvSpPr>
          <p:spPr>
            <a:xfrm>
              <a:off x="-3537807" y="-1547462"/>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Tailgating Detection Process</a:t>
              </a:r>
            </a:p>
          </p:txBody>
        </p:sp>
      </p:grpSp>
      <p:sp>
        <p:nvSpPr>
          <p:cNvPr id="9" name="TextBox 8">
            <a:extLst>
              <a:ext uri="{FF2B5EF4-FFF2-40B4-BE49-F238E27FC236}">
                <a16:creationId xmlns:a16="http://schemas.microsoft.com/office/drawing/2014/main" id="{C4C246DD-708C-413A-A883-12B694EF5CA7}"/>
              </a:ext>
            </a:extLst>
          </p:cNvPr>
          <p:cNvSpPr txBox="1"/>
          <p:nvPr/>
        </p:nvSpPr>
        <p:spPr>
          <a:xfrm>
            <a:off x="658195" y="2025261"/>
            <a:ext cx="3886200" cy="2215991"/>
          </a:xfrm>
          <a:prstGeom prst="rect">
            <a:avLst/>
          </a:prstGeom>
          <a:noFill/>
        </p:spPr>
        <p:txBody>
          <a:bodyPr wrap="square" rtlCol="0">
            <a:spAutoFit/>
          </a:bodyPr>
          <a:lstStyle/>
          <a:p>
            <a:r>
              <a:rPr lang="en-US" sz="3000" spc="36" dirty="0">
                <a:solidFill>
                  <a:srgbClr val="FFFFFF"/>
                </a:solidFill>
                <a:latin typeface="Kollektif" panose="020B0604020202020204" charset="0"/>
              </a:rPr>
              <a:t>Object Detection</a:t>
            </a:r>
          </a:p>
          <a:p>
            <a:r>
              <a:rPr lang="en-US" sz="3000" spc="36" dirty="0">
                <a:solidFill>
                  <a:srgbClr val="FFFFFF"/>
                </a:solidFill>
                <a:latin typeface="Kollektif" panose="020B0604020202020204" charset="0"/>
              </a:rPr>
              <a:t>(Detected Object shown with green point)</a:t>
            </a:r>
          </a:p>
          <a:p>
            <a:endParaRPr lang="en-IN" dirty="0"/>
          </a:p>
        </p:txBody>
      </p:sp>
      <p:sp>
        <p:nvSpPr>
          <p:cNvPr id="10" name="TextBox 9">
            <a:extLst>
              <a:ext uri="{FF2B5EF4-FFF2-40B4-BE49-F238E27FC236}">
                <a16:creationId xmlns:a16="http://schemas.microsoft.com/office/drawing/2014/main" id="{45C73087-CEE2-48E2-8FCD-DFAEC722EF97}"/>
              </a:ext>
            </a:extLst>
          </p:cNvPr>
          <p:cNvSpPr txBox="1"/>
          <p:nvPr/>
        </p:nvSpPr>
        <p:spPr>
          <a:xfrm>
            <a:off x="6019800" y="2025261"/>
            <a:ext cx="4495800" cy="2400657"/>
          </a:xfrm>
          <a:prstGeom prst="rect">
            <a:avLst/>
          </a:prstGeom>
          <a:noFill/>
        </p:spPr>
        <p:txBody>
          <a:bodyPr wrap="square" rtlCol="0">
            <a:spAutoFit/>
          </a:bodyPr>
          <a:lstStyle/>
          <a:p>
            <a:r>
              <a:rPr lang="en-US" sz="3000" spc="36" dirty="0">
                <a:solidFill>
                  <a:srgbClr val="FFFFFF"/>
                </a:solidFill>
                <a:latin typeface="Kollektif" panose="020B0604020202020204" charset="0"/>
              </a:rPr>
              <a:t>Object Tracking</a:t>
            </a:r>
          </a:p>
          <a:p>
            <a:r>
              <a:rPr lang="en-US" sz="3000" spc="36" dirty="0">
                <a:solidFill>
                  <a:srgbClr val="FFFFFF"/>
                </a:solidFill>
                <a:latin typeface="Kollektif" panose="020B0604020202020204" charset="0"/>
              </a:rPr>
              <a:t>(Tracked using direction of movement and indicated below (Count))</a:t>
            </a:r>
          </a:p>
          <a:p>
            <a:endParaRPr lang="en-IN" sz="3000" dirty="0"/>
          </a:p>
        </p:txBody>
      </p:sp>
      <p:pic>
        <p:nvPicPr>
          <p:cNvPr id="14" name="Picture 13">
            <a:extLst>
              <a:ext uri="{FF2B5EF4-FFF2-40B4-BE49-F238E27FC236}">
                <a16:creationId xmlns:a16="http://schemas.microsoft.com/office/drawing/2014/main" id="{07307495-DE2D-4EC2-9DFA-A4C7F9D029AD}"/>
              </a:ext>
            </a:extLst>
          </p:cNvPr>
          <p:cNvPicPr>
            <a:picLocks noChangeAspect="1"/>
          </p:cNvPicPr>
          <p:nvPr/>
        </p:nvPicPr>
        <p:blipFill>
          <a:blip r:embed="rId2"/>
          <a:stretch>
            <a:fillRect/>
          </a:stretch>
        </p:blipFill>
        <p:spPr>
          <a:xfrm>
            <a:off x="304800" y="4201170"/>
            <a:ext cx="4710830" cy="4605307"/>
          </a:xfrm>
          <a:prstGeom prst="rect">
            <a:avLst/>
          </a:prstGeom>
        </p:spPr>
      </p:pic>
      <p:pic>
        <p:nvPicPr>
          <p:cNvPr id="16" name="Picture 15">
            <a:extLst>
              <a:ext uri="{FF2B5EF4-FFF2-40B4-BE49-F238E27FC236}">
                <a16:creationId xmlns:a16="http://schemas.microsoft.com/office/drawing/2014/main" id="{6F4498EB-8C8C-423B-84AC-7F4E87ACE91C}"/>
              </a:ext>
            </a:extLst>
          </p:cNvPr>
          <p:cNvPicPr>
            <a:picLocks noChangeAspect="1"/>
          </p:cNvPicPr>
          <p:nvPr/>
        </p:nvPicPr>
        <p:blipFill>
          <a:blip r:embed="rId3"/>
          <a:stretch>
            <a:fillRect/>
          </a:stretch>
        </p:blipFill>
        <p:spPr>
          <a:xfrm>
            <a:off x="5715000" y="4208789"/>
            <a:ext cx="5434580" cy="4597687"/>
          </a:xfrm>
          <a:prstGeom prst="rect">
            <a:avLst/>
          </a:prstGeom>
        </p:spPr>
      </p:pic>
      <p:pic>
        <p:nvPicPr>
          <p:cNvPr id="18" name="Picture 17">
            <a:extLst>
              <a:ext uri="{FF2B5EF4-FFF2-40B4-BE49-F238E27FC236}">
                <a16:creationId xmlns:a16="http://schemas.microsoft.com/office/drawing/2014/main" id="{05466F38-5C23-4A56-B288-1FD41B8C193F}"/>
              </a:ext>
            </a:extLst>
          </p:cNvPr>
          <p:cNvPicPr>
            <a:picLocks noChangeAspect="1"/>
          </p:cNvPicPr>
          <p:nvPr/>
        </p:nvPicPr>
        <p:blipFill>
          <a:blip r:embed="rId4"/>
          <a:stretch>
            <a:fillRect/>
          </a:stretch>
        </p:blipFill>
        <p:spPr>
          <a:xfrm>
            <a:off x="11798311" y="4071667"/>
            <a:ext cx="6184889" cy="4788111"/>
          </a:xfrm>
          <a:prstGeom prst="rect">
            <a:avLst/>
          </a:prstGeom>
        </p:spPr>
      </p:pic>
    </p:spTree>
    <p:extLst>
      <p:ext uri="{BB962C8B-B14F-4D97-AF65-F5344CB8AC3E}">
        <p14:creationId xmlns:p14="http://schemas.microsoft.com/office/powerpoint/2010/main" val="3251894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300009" y="428601"/>
            <a:ext cx="15386696" cy="3179390"/>
            <a:chOff x="-9436995" y="-1278000"/>
            <a:chExt cx="20515595" cy="4239188"/>
          </a:xfrm>
        </p:grpSpPr>
        <p:sp>
          <p:nvSpPr>
            <p:cNvPr id="6" name="TextBox 6"/>
            <p:cNvSpPr txBox="1"/>
            <p:nvPr/>
          </p:nvSpPr>
          <p:spPr>
            <a:xfrm>
              <a:off x="-9436995" y="1046133"/>
              <a:ext cx="4876800" cy="191505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Video warning</a:t>
              </a:r>
            </a:p>
            <a:p>
              <a:pPr marL="673101" lvl="2">
                <a:lnSpc>
                  <a:spcPts val="2800"/>
                </a:lnSpc>
              </a:pPr>
              <a:r>
                <a:rPr lang="en-US" sz="3000" spc="36" dirty="0">
                  <a:solidFill>
                    <a:srgbClr val="FFFFFF"/>
                  </a:solidFill>
                  <a:latin typeface="Kollektif" panose="020B0604020202020204" charset="0"/>
                </a:rPr>
                <a:t>Displayed on top of video</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119793" y="-204869"/>
              <a:ext cx="2770909" cy="193964"/>
            </a:xfrm>
            <a:prstGeom prst="rect">
              <a:avLst/>
            </a:prstGeom>
            <a:solidFill>
              <a:srgbClr val="FF3B10"/>
            </a:solidFill>
          </p:spPr>
        </p:sp>
        <p:sp>
          <p:nvSpPr>
            <p:cNvPr id="8" name="TextBox 8"/>
            <p:cNvSpPr txBox="1"/>
            <p:nvPr/>
          </p:nvSpPr>
          <p:spPr>
            <a:xfrm>
              <a:off x="0" y="-127800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Outputs</a:t>
              </a:r>
            </a:p>
          </p:txBody>
        </p:sp>
      </p:grpSp>
      <p:sp>
        <p:nvSpPr>
          <p:cNvPr id="9" name="TextBox 6">
            <a:extLst>
              <a:ext uri="{FF2B5EF4-FFF2-40B4-BE49-F238E27FC236}">
                <a16:creationId xmlns:a16="http://schemas.microsoft.com/office/drawing/2014/main" id="{FCC099BC-FB36-435D-848F-8AA392F8010B}"/>
              </a:ext>
            </a:extLst>
          </p:cNvPr>
          <p:cNvSpPr txBox="1"/>
          <p:nvPr/>
        </p:nvSpPr>
        <p:spPr>
          <a:xfrm>
            <a:off x="5871499" y="2171699"/>
            <a:ext cx="4953000" cy="71814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Audio based warning</a:t>
            </a:r>
          </a:p>
          <a:p>
            <a:pPr marL="1130301" lvl="3">
              <a:lnSpc>
                <a:spcPts val="2800"/>
              </a:lnSpc>
            </a:pPr>
            <a:endParaRPr lang="en-US" sz="3000" spc="36" dirty="0">
              <a:solidFill>
                <a:srgbClr val="FFFFFF"/>
              </a:solidFill>
              <a:latin typeface="Kollektif" panose="020B0604020202020204" charset="0"/>
            </a:endParaRPr>
          </a:p>
        </p:txBody>
      </p:sp>
      <p:sp>
        <p:nvSpPr>
          <p:cNvPr id="10" name="TextBox 6">
            <a:extLst>
              <a:ext uri="{FF2B5EF4-FFF2-40B4-BE49-F238E27FC236}">
                <a16:creationId xmlns:a16="http://schemas.microsoft.com/office/drawing/2014/main" id="{3F98157F-6FCE-4684-86E3-5CF6B6F50AC1}"/>
              </a:ext>
            </a:extLst>
          </p:cNvPr>
          <p:cNvSpPr txBox="1"/>
          <p:nvPr/>
        </p:nvSpPr>
        <p:spPr>
          <a:xfrm>
            <a:off x="12738389" y="1503539"/>
            <a:ext cx="4953000" cy="1436291"/>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Log files showing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total count of entries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card entries per sec</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pic>
        <p:nvPicPr>
          <p:cNvPr id="12" name="Picture 11">
            <a:extLst>
              <a:ext uri="{FF2B5EF4-FFF2-40B4-BE49-F238E27FC236}">
                <a16:creationId xmlns:a16="http://schemas.microsoft.com/office/drawing/2014/main" id="{BD111649-06F7-4AA9-8BCB-A2B9D4F54FA7}"/>
              </a:ext>
            </a:extLst>
          </p:cNvPr>
          <p:cNvPicPr>
            <a:picLocks noChangeAspect="1"/>
          </p:cNvPicPr>
          <p:nvPr/>
        </p:nvPicPr>
        <p:blipFill>
          <a:blip r:embed="rId4"/>
          <a:stretch>
            <a:fillRect/>
          </a:stretch>
        </p:blipFill>
        <p:spPr>
          <a:xfrm>
            <a:off x="254289" y="3451565"/>
            <a:ext cx="5601970" cy="5357756"/>
          </a:xfrm>
          <a:prstGeom prst="rect">
            <a:avLst/>
          </a:prstGeom>
        </p:spPr>
      </p:pic>
      <p:pic>
        <p:nvPicPr>
          <p:cNvPr id="13" name="beep-03">
            <a:hlinkClick r:id="" action="ppaction://media"/>
            <a:extLst>
              <a:ext uri="{FF2B5EF4-FFF2-40B4-BE49-F238E27FC236}">
                <a16:creationId xmlns:a16="http://schemas.microsoft.com/office/drawing/2014/main" id="{FE3F2261-FA14-4BE1-AEA4-6E7C13CDC1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97836" y="4910738"/>
            <a:ext cx="1329401" cy="1329401"/>
          </a:xfrm>
          <a:prstGeom prst="rect">
            <a:avLst/>
          </a:prstGeom>
        </p:spPr>
      </p:pic>
      <p:sp>
        <p:nvSpPr>
          <p:cNvPr id="14" name="TextBox 13">
            <a:extLst>
              <a:ext uri="{FF2B5EF4-FFF2-40B4-BE49-F238E27FC236}">
                <a16:creationId xmlns:a16="http://schemas.microsoft.com/office/drawing/2014/main" id="{60AC910F-3C3D-4FDB-8576-0098E05D5EF6}"/>
              </a:ext>
            </a:extLst>
          </p:cNvPr>
          <p:cNvSpPr txBox="1"/>
          <p:nvPr/>
        </p:nvSpPr>
        <p:spPr>
          <a:xfrm>
            <a:off x="7074881" y="2781300"/>
            <a:ext cx="3375313" cy="1477328"/>
          </a:xfrm>
          <a:prstGeom prst="rect">
            <a:avLst/>
          </a:prstGeom>
          <a:noFill/>
        </p:spPr>
        <p:txBody>
          <a:bodyPr wrap="square" rtlCol="0">
            <a:spAutoFit/>
          </a:bodyPr>
          <a:lstStyle/>
          <a:p>
            <a:r>
              <a:rPr lang="en-US" sz="3000" dirty="0">
                <a:solidFill>
                  <a:schemeClr val="bg1"/>
                </a:solidFill>
              </a:rPr>
              <a:t>Beep Sound generated for tailgating detection</a:t>
            </a:r>
            <a:endParaRPr lang="en-IN" sz="3000" dirty="0">
              <a:solidFill>
                <a:schemeClr val="bg1"/>
              </a:solidFill>
            </a:endParaRPr>
          </a:p>
        </p:txBody>
      </p:sp>
      <p:pic>
        <p:nvPicPr>
          <p:cNvPr id="16" name="Picture 15">
            <a:extLst>
              <a:ext uri="{FF2B5EF4-FFF2-40B4-BE49-F238E27FC236}">
                <a16:creationId xmlns:a16="http://schemas.microsoft.com/office/drawing/2014/main" id="{935200EB-25F4-48A2-87A0-67FB7E58BB3E}"/>
              </a:ext>
            </a:extLst>
          </p:cNvPr>
          <p:cNvPicPr>
            <a:picLocks noChangeAspect="1"/>
          </p:cNvPicPr>
          <p:nvPr/>
        </p:nvPicPr>
        <p:blipFill>
          <a:blip r:embed="rId6"/>
          <a:stretch>
            <a:fillRect/>
          </a:stretch>
        </p:blipFill>
        <p:spPr>
          <a:xfrm>
            <a:off x="12447753" y="2979228"/>
            <a:ext cx="4000190" cy="5741449"/>
          </a:xfrm>
          <a:prstGeom prst="rect">
            <a:avLst/>
          </a:prstGeom>
        </p:spPr>
      </p:pic>
    </p:spTree>
    <p:extLst>
      <p:ext uri="{BB962C8B-B14F-4D97-AF65-F5344CB8AC3E}">
        <p14:creationId xmlns:p14="http://schemas.microsoft.com/office/powerpoint/2010/main" val="1676405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3962400" y="1338587"/>
            <a:ext cx="3112449" cy="181926"/>
          </a:xfrm>
          <a:prstGeom prst="rect">
            <a:avLst/>
          </a:prstGeom>
          <a:solidFill>
            <a:srgbClr val="FF3B10"/>
          </a:solidFill>
        </p:spPr>
      </p:sp>
      <p:sp>
        <p:nvSpPr>
          <p:cNvPr id="6" name="TextBox 6"/>
          <p:cNvSpPr txBox="1"/>
          <p:nvPr/>
        </p:nvSpPr>
        <p:spPr>
          <a:xfrm>
            <a:off x="1212616" y="2430463"/>
            <a:ext cx="12821504" cy="6149440"/>
          </a:xfrm>
          <a:prstGeom prst="rect">
            <a:avLst/>
          </a:prstGeom>
        </p:spPr>
        <p:txBody>
          <a:bodyPr lIns="0" tIns="0" rIns="0" bIns="0" rtlCol="0" anchor="t">
            <a:spAutoFit/>
          </a:bodyPr>
          <a:lstStyle/>
          <a:p>
            <a:pPr marL="496571" lvl="1" indent="-248285">
              <a:lnSpc>
                <a:spcPts val="3220"/>
              </a:lnSpc>
              <a:buFont typeface="Arial"/>
              <a:buChar char="•"/>
            </a:pPr>
            <a:r>
              <a:rPr lang="en-US" sz="3000" spc="69" dirty="0">
                <a:solidFill>
                  <a:srgbClr val="FFFFFF"/>
                </a:solidFill>
                <a:latin typeface="Kollektif"/>
              </a:rPr>
              <a:t>Advantages:</a:t>
            </a:r>
          </a:p>
          <a:p>
            <a:pPr marL="248286" lvl="1">
              <a:lnSpc>
                <a:spcPts val="3220"/>
              </a:lnSpc>
            </a:pPr>
            <a:endParaRPr lang="en-US" sz="3000" spc="69" dirty="0">
              <a:solidFill>
                <a:srgbClr val="FFFFFF"/>
              </a:solidFill>
              <a:latin typeface="Kollektif"/>
            </a:endParaRPr>
          </a:p>
          <a:p>
            <a:pPr marL="953771" lvl="2" indent="-248285">
              <a:lnSpc>
                <a:spcPts val="3220"/>
              </a:lnSpc>
              <a:buFont typeface="Arial"/>
              <a:buChar char="•"/>
            </a:pPr>
            <a:r>
              <a:rPr lang="en-US" sz="3000" spc="69" dirty="0">
                <a:solidFill>
                  <a:srgbClr val="FFFFFF"/>
                </a:solidFill>
                <a:latin typeface="Kollektif"/>
              </a:rPr>
              <a:t>Our software would be easily configurable by anybody</a:t>
            </a:r>
          </a:p>
          <a:p>
            <a:pPr marL="953771" lvl="2" indent="-248285">
              <a:lnSpc>
                <a:spcPts val="3220"/>
              </a:lnSpc>
              <a:buFont typeface="Arial"/>
              <a:buChar char="•"/>
            </a:pPr>
            <a:r>
              <a:rPr lang="en-US" sz="3000" spc="69" dirty="0">
                <a:solidFill>
                  <a:srgbClr val="FFFFFF"/>
                </a:solidFill>
                <a:latin typeface="Kollektif"/>
              </a:rPr>
              <a:t>Can be used for any video feed in general</a:t>
            </a:r>
          </a:p>
          <a:p>
            <a:pPr marL="953771" lvl="2" indent="-248285">
              <a:lnSpc>
                <a:spcPts val="3220"/>
              </a:lnSpc>
              <a:buFont typeface="Arial"/>
              <a:buChar char="•"/>
            </a:pPr>
            <a:r>
              <a:rPr lang="en-US" sz="3000" spc="69" dirty="0">
                <a:solidFill>
                  <a:srgbClr val="FFFFFF"/>
                </a:solidFill>
                <a:latin typeface="Kollektif"/>
              </a:rPr>
              <a:t>User friendly</a:t>
            </a:r>
          </a:p>
          <a:p>
            <a:pPr marL="953771" lvl="2" indent="-248285">
              <a:lnSpc>
                <a:spcPts val="3220"/>
              </a:lnSpc>
              <a:buFont typeface="Arial"/>
              <a:buChar char="•"/>
            </a:pPr>
            <a:r>
              <a:rPr lang="en-US" sz="3000" spc="69" dirty="0">
                <a:solidFill>
                  <a:srgbClr val="FFFFFF"/>
                </a:solidFill>
                <a:latin typeface="Kollektif"/>
              </a:rPr>
              <a:t>Can detect with high accuracy and speed</a:t>
            </a:r>
          </a:p>
          <a:p>
            <a:pPr marL="496571" lvl="1" indent="-248285">
              <a:lnSpc>
                <a:spcPts val="3220"/>
              </a:lnSpc>
              <a:buFont typeface="Arial"/>
              <a:buChar char="•"/>
            </a:pPr>
            <a:endParaRPr lang="en-US" sz="3000" spc="69" dirty="0">
              <a:solidFill>
                <a:srgbClr val="FFFFFF"/>
              </a:solidFill>
              <a:latin typeface="Kollektif"/>
            </a:endParaRPr>
          </a:p>
          <a:p>
            <a:pPr marL="496571" lvl="1" indent="-248285">
              <a:lnSpc>
                <a:spcPts val="3220"/>
              </a:lnSpc>
              <a:buFont typeface="Arial"/>
              <a:buChar char="•"/>
            </a:pPr>
            <a:r>
              <a:rPr lang="en-US" sz="3000" spc="69" dirty="0">
                <a:solidFill>
                  <a:srgbClr val="FFFFFF"/>
                </a:solidFill>
                <a:latin typeface="Kollektif"/>
              </a:rPr>
              <a:t>Challenges:</a:t>
            </a:r>
          </a:p>
          <a:p>
            <a:pPr marL="248286" lvl="1">
              <a:lnSpc>
                <a:spcPts val="3220"/>
              </a:lnSpc>
            </a:pPr>
            <a:endParaRPr lang="en-US" sz="3000" spc="69" dirty="0">
              <a:solidFill>
                <a:srgbClr val="FFFFFF"/>
              </a:solidFill>
              <a:latin typeface="Kollektif"/>
            </a:endParaRPr>
          </a:p>
          <a:p>
            <a:pPr marL="1226178" lvl="2" indent="-408726" algn="just">
              <a:lnSpc>
                <a:spcPts val="3975"/>
              </a:lnSpc>
              <a:buFont typeface="Arial"/>
              <a:buChar char="⚬"/>
            </a:pPr>
            <a:r>
              <a:rPr lang="en-US" sz="3000" spc="51" dirty="0">
                <a:solidFill>
                  <a:srgbClr val="FFFFFF"/>
                </a:solidFill>
                <a:latin typeface="Kollektif" panose="020B0604020202020204" charset="0"/>
              </a:rPr>
              <a:t>Identifying humans even if they have some accessory(such as a person wearing a helmet or a cap)</a:t>
            </a:r>
          </a:p>
          <a:p>
            <a:pPr marL="1226178" lvl="2" indent="-408726" algn="just">
              <a:lnSpc>
                <a:spcPts val="3975"/>
              </a:lnSpc>
              <a:buFont typeface="Arial"/>
              <a:buChar char="⚬"/>
            </a:pPr>
            <a:r>
              <a:rPr lang="en-US" sz="3000" spc="51" dirty="0">
                <a:solidFill>
                  <a:srgbClr val="FFFFFF"/>
                </a:solidFill>
                <a:latin typeface="Kollektif" panose="020B0604020202020204" charset="0"/>
              </a:rPr>
              <a:t>This approach cannot detect cases where a person carrying another person on their shoulders or in some other way.</a:t>
            </a:r>
            <a:endParaRPr lang="en-US" sz="3000" spc="69" dirty="0">
              <a:solidFill>
                <a:srgbClr val="FFFFFF"/>
              </a:solidFill>
              <a:latin typeface="Kollektif"/>
            </a:endParaRPr>
          </a:p>
          <a:p>
            <a:pPr algn="l">
              <a:lnSpc>
                <a:spcPts val="3499"/>
              </a:lnSpc>
            </a:pPr>
            <a:endParaRPr lang="en-US" sz="2300" spc="69" dirty="0">
              <a:solidFill>
                <a:srgbClr val="FFFFFF"/>
              </a:solidFill>
              <a:latin typeface="Kollektif"/>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4. Advantages and Challenges</a:t>
            </a:r>
          </a:p>
        </p:txBody>
      </p:sp>
    </p:spTree>
    <p:extLst>
      <p:ext uri="{BB962C8B-B14F-4D97-AF65-F5344CB8AC3E}">
        <p14:creationId xmlns:p14="http://schemas.microsoft.com/office/powerpoint/2010/main" val="2745095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10</a:t>
              </a:r>
            </a:p>
          </p:txBody>
        </p:sp>
      </p:grpSp>
      <p:sp>
        <p:nvSpPr>
          <p:cNvPr id="5" name="AutoShape 5"/>
          <p:cNvSpPr/>
          <p:nvPr/>
        </p:nvSpPr>
        <p:spPr>
          <a:xfrm>
            <a:off x="3200400" y="1300487"/>
            <a:ext cx="3112449" cy="181926"/>
          </a:xfrm>
          <a:prstGeom prst="rect">
            <a:avLst/>
          </a:prstGeom>
          <a:solidFill>
            <a:srgbClr val="FF3B10"/>
          </a:solidFill>
        </p:spPr>
      </p:sp>
      <p:sp>
        <p:nvSpPr>
          <p:cNvPr id="6" name="TextBox 6"/>
          <p:cNvSpPr txBox="1"/>
          <p:nvPr/>
        </p:nvSpPr>
        <p:spPr>
          <a:xfrm>
            <a:off x="1212616" y="2430463"/>
            <a:ext cx="12821504" cy="2464906"/>
          </a:xfrm>
          <a:prstGeom prst="rect">
            <a:avLst/>
          </a:prstGeom>
        </p:spPr>
        <p:txBody>
          <a:bodyPr lIns="0" tIns="0" rIns="0" bIns="0" rtlCol="0" anchor="t">
            <a:spAutoFit/>
          </a:bodyPr>
          <a:lstStyle/>
          <a:p>
            <a:pPr marL="496571" lvl="1" indent="-248285">
              <a:lnSpc>
                <a:spcPts val="3220"/>
              </a:lnSpc>
              <a:buFont typeface="Arial"/>
              <a:buChar char="•"/>
            </a:pPr>
            <a:r>
              <a:rPr lang="en-US" sz="3000" b="0" i="0" u="none" strike="noStrike" dirty="0">
                <a:solidFill>
                  <a:srgbClr val="FFFFFF"/>
                </a:solidFill>
                <a:effectLst/>
                <a:latin typeface="Kollektif" panose="020B0604020202020204" charset="0"/>
              </a:rPr>
              <a:t>Facial Recognition: We can also add facial recognition as a feature if the employee database consists of pictures of each employee and these pictures can be provided to us in order to not only detect the person who is tailgating but also release the picture of the intruder detected to the necessary authorities and also to verify (if possible) whether the intruder is someone in the database or not. </a:t>
            </a:r>
            <a:endParaRPr lang="en-US" sz="3000" spc="69" dirty="0">
              <a:solidFill>
                <a:srgbClr val="FFFFFF"/>
              </a:solidFill>
              <a:latin typeface="Kollektif" panose="020B0604020202020204" charset="0"/>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800" b="0" i="0" u="none" strike="noStrike" dirty="0">
                <a:solidFill>
                  <a:srgbClr val="FFFFFF"/>
                </a:solidFill>
                <a:effectLst/>
                <a:latin typeface="Kollektif" panose="020B0604020202020204" charset="0"/>
              </a:rPr>
              <a:t>5. </a:t>
            </a:r>
            <a:r>
              <a:rPr lang="en-US" sz="4800" b="1" i="0" u="none" strike="noStrike" dirty="0">
                <a:solidFill>
                  <a:srgbClr val="FFFFFF"/>
                </a:solidFill>
                <a:effectLst/>
                <a:latin typeface="Kollektif" panose="020B0604020202020204" charset="0"/>
              </a:rPr>
              <a:t>Additional Features and Future Works</a:t>
            </a:r>
            <a:endParaRPr lang="en-US" sz="4628" b="1" dirty="0">
              <a:solidFill>
                <a:srgbClr val="FFFFFF"/>
              </a:solidFill>
              <a:latin typeface="Kollektif" panose="020B0604020202020204" charset="0"/>
            </a:endParaRPr>
          </a:p>
        </p:txBody>
      </p:sp>
    </p:spTree>
    <p:extLst>
      <p:ext uri="{BB962C8B-B14F-4D97-AF65-F5344CB8AC3E}">
        <p14:creationId xmlns:p14="http://schemas.microsoft.com/office/powerpoint/2010/main" val="2539127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257056" y="3495675"/>
            <a:ext cx="7773888" cy="3133725"/>
          </a:xfrm>
          <a:prstGeom prst="rect">
            <a:avLst/>
          </a:prstGeom>
        </p:spPr>
        <p:txBody>
          <a:bodyPr lIns="0" tIns="0" rIns="0" bIns="0" rtlCol="0" anchor="t">
            <a:spAutoFit/>
          </a:bodyPr>
          <a:lstStyle/>
          <a:p>
            <a:pPr algn="ctr">
              <a:lnSpc>
                <a:spcPts val="12599"/>
              </a:lnSpc>
            </a:pPr>
            <a:r>
              <a:rPr lang="en-US" sz="9000">
                <a:solidFill>
                  <a:srgbClr val="ED5F1E"/>
                </a:solidFill>
                <a:latin typeface="Open Sans Extra Bold"/>
              </a:rPr>
              <a:t>Thank you</a:t>
            </a:r>
          </a:p>
          <a:p>
            <a:pPr algn="ctr">
              <a:lnSpc>
                <a:spcPts val="12599"/>
              </a:lnSpc>
            </a:pPr>
            <a:r>
              <a:rPr lang="en-US" sz="9000">
                <a:solidFill>
                  <a:srgbClr val="ED5F1E"/>
                </a:solidFill>
                <a:latin typeface="Open Sans Extra Bold"/>
              </a:rPr>
              <a:t>Any Queries?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 1</a:t>
              </a:r>
            </a:p>
          </p:txBody>
        </p:sp>
      </p:grpSp>
      <p:grpSp>
        <p:nvGrpSpPr>
          <p:cNvPr id="5" name="Group 5"/>
          <p:cNvGrpSpPr/>
          <p:nvPr/>
        </p:nvGrpSpPr>
        <p:grpSpPr>
          <a:xfrm>
            <a:off x="770502" y="478521"/>
            <a:ext cx="9372600" cy="8932582"/>
            <a:chOff x="-293464" y="-725216"/>
            <a:chExt cx="12496800" cy="10436247"/>
          </a:xfrm>
        </p:grpSpPr>
        <p:sp>
          <p:nvSpPr>
            <p:cNvPr id="6" name="TextBox 6"/>
            <p:cNvSpPr txBox="1"/>
            <p:nvPr/>
          </p:nvSpPr>
          <p:spPr>
            <a:xfrm>
              <a:off x="-293464" y="1320689"/>
              <a:ext cx="12496800" cy="8390342"/>
            </a:xfrm>
            <a:prstGeom prst="rect">
              <a:avLst/>
            </a:prstGeom>
          </p:spPr>
          <p:txBody>
            <a:bodyPr wrap="square" lIns="0" tIns="0" rIns="0" bIns="0" rtlCol="0" anchor="t">
              <a:spAutoFit/>
            </a:bodyPr>
            <a:lstStyle/>
            <a:p>
              <a:pPr marL="673101" lvl="1" indent="-457200">
                <a:lnSpc>
                  <a:spcPts val="2800"/>
                </a:lnSpc>
                <a:buFont typeface="+mj-lt"/>
                <a:buAutoNum type="arabicPeriod"/>
              </a:pPr>
              <a:r>
                <a:rPr lang="en-US" sz="3000" spc="60" dirty="0">
                  <a:solidFill>
                    <a:srgbClr val="FFFFFF"/>
                  </a:solidFill>
                  <a:latin typeface="Kollektif"/>
                </a:rPr>
                <a:t>Problem statement</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Introduction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Proposed Solution</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Object Detection</a:t>
              </a:r>
            </a:p>
            <a:p>
              <a:pPr marL="1130301" lvl="3">
                <a:lnSpc>
                  <a:spcPts val="2800"/>
                </a:lnSpc>
              </a:pPr>
              <a:r>
                <a:rPr lang="en-US" sz="3000" spc="60" dirty="0" err="1">
                  <a:solidFill>
                    <a:srgbClr val="FFFFFF"/>
                  </a:solidFill>
                  <a:latin typeface="Kollektif"/>
                </a:rPr>
                <a:t>i</a:t>
              </a:r>
              <a:r>
                <a:rPr lang="en-US" sz="3000" spc="60" dirty="0">
                  <a:solidFill>
                    <a:srgbClr val="FFFFFF"/>
                  </a:solidFill>
                  <a:latin typeface="Kollektif"/>
                </a:rPr>
                <a:t>. Single Shot Detectors</a:t>
              </a:r>
            </a:p>
            <a:p>
              <a:pPr marL="1130301" lvl="2" indent="-457200">
                <a:lnSpc>
                  <a:spcPts val="2800"/>
                </a:lnSpc>
                <a:buFont typeface="+mj-lt"/>
                <a:buAutoNum type="alphaLcPeriod"/>
              </a:pPr>
              <a:r>
                <a:rPr lang="en-US" sz="3000" spc="60" dirty="0">
                  <a:solidFill>
                    <a:srgbClr val="FFFFFF"/>
                  </a:solidFill>
                  <a:latin typeface="Kollektif"/>
                </a:rPr>
                <a:t>Object Tracking</a:t>
              </a:r>
            </a:p>
            <a:p>
              <a:pPr marL="1130301" lvl="2" indent="-457200">
                <a:lnSpc>
                  <a:spcPts val="2800"/>
                </a:lnSpc>
                <a:buFont typeface="+mj-lt"/>
                <a:buAutoNum type="alphaLcPeriod"/>
              </a:pPr>
              <a:r>
                <a:rPr lang="en-US" sz="3000" spc="60" dirty="0">
                  <a:solidFill>
                    <a:srgbClr val="FFFFFF"/>
                  </a:solidFill>
                  <a:latin typeface="Kollektif"/>
                </a:rPr>
                <a:t>Tailgating Detection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200" dirty="0">
                  <a:solidFill>
                    <a:srgbClr val="92D050"/>
                  </a:solidFill>
                  <a:latin typeface="Kollektif" panose="020B0604020202020204" charset="0"/>
                </a:rPr>
                <a:t>Architecture and Results </a:t>
              </a:r>
            </a:p>
            <a:p>
              <a:pPr marL="1130301" lvl="2" indent="-457200">
                <a:lnSpc>
                  <a:spcPts val="2800"/>
                </a:lnSpc>
                <a:buFont typeface="+mj-lt"/>
                <a:buAutoNum type="arabicPeriod"/>
              </a:pPr>
              <a:r>
                <a:rPr lang="en-US" sz="3000" spc="60" dirty="0">
                  <a:solidFill>
                    <a:srgbClr val="92D050"/>
                  </a:solidFill>
                  <a:latin typeface="Kollektif"/>
                </a:rPr>
                <a:t>Setup Description</a:t>
              </a:r>
            </a:p>
            <a:p>
              <a:pPr marL="1130301" lvl="2" indent="-457200">
                <a:lnSpc>
                  <a:spcPts val="2800"/>
                </a:lnSpc>
                <a:buFont typeface="+mj-lt"/>
                <a:buAutoNum type="arabicPeriod"/>
              </a:pPr>
              <a:r>
                <a:rPr lang="en-US" sz="3000" spc="60" dirty="0">
                  <a:solidFill>
                    <a:srgbClr val="92D050"/>
                  </a:solidFill>
                  <a:latin typeface="Kollektif"/>
                </a:rPr>
                <a:t>Inputs</a:t>
              </a:r>
            </a:p>
            <a:p>
              <a:pPr marL="1130301" lvl="2" indent="-457200">
                <a:lnSpc>
                  <a:spcPts val="2800"/>
                </a:lnSpc>
                <a:buFont typeface="+mj-lt"/>
                <a:buAutoNum type="arabicPeriod"/>
              </a:pPr>
              <a:r>
                <a:rPr lang="en-US" sz="3000" spc="60" dirty="0">
                  <a:solidFill>
                    <a:srgbClr val="92D050"/>
                  </a:solidFill>
                  <a:latin typeface="Kollektif"/>
                </a:rPr>
                <a:t>Tailgating Detection</a:t>
              </a:r>
            </a:p>
            <a:p>
              <a:pPr marL="1130301" lvl="2" indent="-457200">
                <a:lnSpc>
                  <a:spcPts val="2800"/>
                </a:lnSpc>
                <a:buFont typeface="+mj-lt"/>
                <a:buAutoNum type="arabicPeriod"/>
              </a:pPr>
              <a:r>
                <a:rPr lang="en-US" sz="3000" spc="60" dirty="0">
                  <a:solidFill>
                    <a:srgbClr val="92D050"/>
                  </a:solidFill>
                  <a:latin typeface="Kollektif"/>
                </a:rPr>
                <a:t>Outputs</a:t>
              </a:r>
            </a:p>
            <a:p>
              <a:pPr marL="1130301" lvl="2" indent="-457200">
                <a:lnSpc>
                  <a:spcPts val="2800"/>
                </a:lnSpc>
                <a:buFont typeface="+mj-lt"/>
                <a:buAutoNum type="arabicPeriod"/>
              </a:pP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Advantages and Challenges </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Additional Features and Future Works </a:t>
              </a:r>
            </a:p>
          </p:txBody>
        </p:sp>
        <p:sp>
          <p:nvSpPr>
            <p:cNvPr id="7" name="TextBox 7"/>
            <p:cNvSpPr txBox="1"/>
            <p:nvPr/>
          </p:nvSpPr>
          <p:spPr>
            <a:xfrm>
              <a:off x="0" y="-725216"/>
              <a:ext cx="11909873" cy="1149350"/>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Today's Presentation</a:t>
              </a:r>
            </a:p>
          </p:txBody>
        </p:sp>
        <p:sp>
          <p:nvSpPr>
            <p:cNvPr id="8" name="TextBox 8"/>
            <p:cNvSpPr txBox="1"/>
            <p:nvPr/>
          </p:nvSpPr>
          <p:spPr>
            <a:xfrm>
              <a:off x="0" y="716192"/>
              <a:ext cx="8280400" cy="598112"/>
            </a:xfrm>
            <a:prstGeom prst="rect">
              <a:avLst/>
            </a:prstGeom>
          </p:spPr>
          <p:txBody>
            <a:bodyPr lIns="0" tIns="0" rIns="0" bIns="0" rtlCol="0" anchor="t">
              <a:spAutoFit/>
            </a:bodyPr>
            <a:lstStyle/>
            <a:p>
              <a:pPr algn="l">
                <a:lnSpc>
                  <a:spcPts val="3919"/>
                </a:lnSpc>
              </a:pPr>
              <a:r>
                <a:rPr lang="en-US" sz="3000" spc="56" dirty="0">
                  <a:solidFill>
                    <a:srgbClr val="FFFFFF"/>
                  </a:solidFill>
                  <a:latin typeface="Kollektif Bold"/>
                </a:rPr>
                <a:t>Contents:</a:t>
              </a:r>
            </a:p>
          </p:txBody>
        </p:sp>
        <p:sp>
          <p:nvSpPr>
            <p:cNvPr id="9" name="AutoShape 9"/>
            <p:cNvSpPr/>
            <p:nvPr/>
          </p:nvSpPr>
          <p:spPr>
            <a:xfrm>
              <a:off x="0" y="247761"/>
              <a:ext cx="2770909" cy="193963"/>
            </a:xfrm>
            <a:prstGeom prst="rect">
              <a:avLst/>
            </a:prstGeom>
            <a:solidFill>
              <a:srgbClr val="FF3B10"/>
            </a:solidFill>
          </p:spPr>
        </p:sp>
      </p:grpSp>
      <p:pic>
        <p:nvPicPr>
          <p:cNvPr id="11" name="Picture 10">
            <a:extLst>
              <a:ext uri="{FF2B5EF4-FFF2-40B4-BE49-F238E27FC236}">
                <a16:creationId xmlns:a16="http://schemas.microsoft.com/office/drawing/2014/main" id="{FB3AF08C-19DB-477B-9778-405775E2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4958" y="2161337"/>
            <a:ext cx="7450702" cy="55433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2</a:t>
              </a:r>
            </a:p>
          </p:txBody>
        </p:sp>
      </p:grpSp>
      <p:grpSp>
        <p:nvGrpSpPr>
          <p:cNvPr id="5" name="Group 5"/>
          <p:cNvGrpSpPr/>
          <p:nvPr/>
        </p:nvGrpSpPr>
        <p:grpSpPr>
          <a:xfrm>
            <a:off x="7391400" y="1446722"/>
            <a:ext cx="10287680" cy="5167449"/>
            <a:chOff x="0" y="-171450"/>
            <a:chExt cx="13716906" cy="6889931"/>
          </a:xfrm>
        </p:grpSpPr>
        <p:sp>
          <p:nvSpPr>
            <p:cNvPr id="6" name="TextBox 6"/>
            <p:cNvSpPr txBox="1"/>
            <p:nvPr/>
          </p:nvSpPr>
          <p:spPr>
            <a:xfrm>
              <a:off x="3385" y="3367136"/>
              <a:ext cx="13713521" cy="3351345"/>
            </a:xfrm>
            <a:prstGeom prst="rect">
              <a:avLst/>
            </a:prstGeom>
          </p:spPr>
          <p:txBody>
            <a:bodyPr wrap="square" lIns="0" tIns="0" rIns="0" bIns="0" rtlCol="0" anchor="t">
              <a:spAutoFit/>
            </a:bodyPr>
            <a:lstStyle/>
            <a:p>
              <a:pPr>
                <a:lnSpc>
                  <a:spcPts val="2800"/>
                </a:lnSpc>
              </a:pPr>
              <a:r>
                <a:rPr lang="en-US" sz="3000" spc="60" dirty="0">
                  <a:solidFill>
                    <a:srgbClr val="FFFFFF"/>
                  </a:solidFill>
                  <a:latin typeface="Kollektif"/>
                </a:rPr>
                <a:t>Given a CCTV camera footage of a secured door entry</a:t>
              </a:r>
            </a:p>
            <a:p>
              <a:pPr>
                <a:lnSpc>
                  <a:spcPts val="2800"/>
                </a:lnSpc>
              </a:pPr>
              <a:endParaRPr lang="en-US" sz="3000" spc="60" dirty="0">
                <a:solidFill>
                  <a:srgbClr val="FFFFFF"/>
                </a:solidFill>
                <a:latin typeface="Kollektif"/>
              </a:endParaRPr>
            </a:p>
            <a:p>
              <a:pPr marL="342900" indent="-342900">
                <a:lnSpc>
                  <a:spcPts val="2800"/>
                </a:lnSpc>
                <a:buFont typeface="Arial" panose="020B0604020202020204" pitchFamily="34" charset="0"/>
                <a:buChar char="•"/>
              </a:pPr>
              <a:r>
                <a:rPr lang="en-US" sz="3000" spc="60" dirty="0">
                  <a:solidFill>
                    <a:srgbClr val="FFFFFF"/>
                  </a:solidFill>
                  <a:latin typeface="Kollektif"/>
                </a:rPr>
                <a:t>detect anyone tailgating using an automated system.</a:t>
              </a:r>
            </a:p>
            <a:p>
              <a:pPr>
                <a:lnSpc>
                  <a:spcPts val="2800"/>
                </a:lnSpc>
              </a:pPr>
              <a:r>
                <a:rPr lang="en-US" sz="3000" spc="60" dirty="0">
                  <a:solidFill>
                    <a:srgbClr val="FFFFFF"/>
                  </a:solidFill>
                  <a:latin typeface="Kollektif"/>
                </a:rPr>
                <a:t> </a:t>
              </a:r>
            </a:p>
            <a:p>
              <a:pPr marL="342900" indent="-342900">
                <a:lnSpc>
                  <a:spcPts val="2800"/>
                </a:lnSpc>
                <a:buFont typeface="Arial" panose="020B0604020202020204" pitchFamily="34" charset="0"/>
                <a:buChar char="•"/>
              </a:pPr>
              <a:r>
                <a:rPr lang="en-US" sz="3000" spc="60" dirty="0">
                  <a:solidFill>
                    <a:srgbClr val="FFFFFF"/>
                  </a:solidFill>
                  <a:latin typeface="Kollektif"/>
                </a:rPr>
                <a:t>The system should segment individuals from the video and detect whether they are tailgating or not</a:t>
              </a:r>
            </a:p>
            <a:p>
              <a:pPr algn="l">
                <a:lnSpc>
                  <a:spcPts val="2800"/>
                </a:lnSpc>
              </a:pPr>
              <a:endParaRPr lang="en-US" sz="3000" spc="60" dirty="0">
                <a:solidFill>
                  <a:srgbClr val="FFFFFF"/>
                </a:solidFill>
                <a:latin typeface="Kollektif"/>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599"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1. Problem Statement</a:t>
              </a:r>
            </a:p>
          </p:txBody>
        </p:sp>
      </p:grpSp>
      <p:pic>
        <p:nvPicPr>
          <p:cNvPr id="10" name="Picture 9">
            <a:extLst>
              <a:ext uri="{FF2B5EF4-FFF2-40B4-BE49-F238E27FC236}">
                <a16:creationId xmlns:a16="http://schemas.microsoft.com/office/drawing/2014/main" id="{3A785F19-0A74-401C-996E-CC6B43CF10B4}"/>
              </a:ext>
            </a:extLst>
          </p:cNvPr>
          <p:cNvPicPr>
            <a:picLocks noChangeAspect="1"/>
          </p:cNvPicPr>
          <p:nvPr/>
        </p:nvPicPr>
        <p:blipFill>
          <a:blip r:embed="rId2"/>
          <a:srcRect/>
          <a:stretch>
            <a:fillRect/>
          </a:stretch>
        </p:blipFill>
        <p:spPr>
          <a:xfrm>
            <a:off x="1028700" y="2405090"/>
            <a:ext cx="5519276" cy="54768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521533"/>
            <a:ext cx="19472564" cy="1196112"/>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4314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3</a:t>
              </a:r>
            </a:p>
          </p:txBody>
        </p:sp>
      </p:grpSp>
      <p:grpSp>
        <p:nvGrpSpPr>
          <p:cNvPr id="5" name="Group 5"/>
          <p:cNvGrpSpPr/>
          <p:nvPr/>
        </p:nvGrpSpPr>
        <p:grpSpPr>
          <a:xfrm>
            <a:off x="1675934" y="82018"/>
            <a:ext cx="14554666" cy="9869462"/>
            <a:chOff x="125511" y="88999"/>
            <a:chExt cx="12023419" cy="10273451"/>
          </a:xfrm>
        </p:grpSpPr>
        <p:sp>
          <p:nvSpPr>
            <p:cNvPr id="6" name="TextBox 6"/>
            <p:cNvSpPr txBox="1"/>
            <p:nvPr/>
          </p:nvSpPr>
          <p:spPr>
            <a:xfrm>
              <a:off x="314739" y="1018184"/>
              <a:ext cx="11834191" cy="9344266"/>
            </a:xfrm>
            <a:prstGeom prst="rect">
              <a:avLst/>
            </a:prstGeom>
          </p:spPr>
          <p:txBody>
            <a:bodyPr wrap="square" lIns="0" tIns="0" rIns="0" bIns="0" rtlCol="0" anchor="t">
              <a:spAutoFit/>
            </a:bodyPr>
            <a:lstStyle/>
            <a:p>
              <a:pPr marL="431801" lvl="1" indent="-215900">
                <a:lnSpc>
                  <a:spcPts val="2800"/>
                </a:lnSpc>
                <a:buFont typeface="Arial"/>
                <a:buChar char="•"/>
              </a:pPr>
              <a:r>
                <a:rPr lang="en-US" sz="3000" b="1" spc="60" dirty="0">
                  <a:solidFill>
                    <a:srgbClr val="92D050"/>
                  </a:solidFill>
                  <a:latin typeface="Kollektif"/>
                </a:rPr>
                <a:t>Proposed solution is implemented in full and presented in further slides</a:t>
              </a:r>
            </a:p>
            <a:p>
              <a:pPr marL="431801" lvl="1" indent="-215900">
                <a:lnSpc>
                  <a:spcPts val="2800"/>
                </a:lnSpc>
                <a:buFont typeface="Arial"/>
                <a:buChar char="•"/>
              </a:pPr>
              <a:endParaRPr lang="en-US" sz="3000" b="1" spc="60" dirty="0">
                <a:solidFill>
                  <a:srgbClr val="92D050"/>
                </a:solidFill>
                <a:latin typeface="Kollektif"/>
              </a:endParaRPr>
            </a:p>
            <a:p>
              <a:pPr marL="431801" lvl="1" indent="-215900">
                <a:lnSpc>
                  <a:spcPts val="2800"/>
                </a:lnSpc>
                <a:buFont typeface="Arial"/>
                <a:buChar char="•"/>
              </a:pPr>
              <a:r>
                <a:rPr lang="en-US" sz="3000" spc="60" dirty="0">
                  <a:solidFill>
                    <a:srgbClr val="FFFFFF"/>
                  </a:solidFill>
                  <a:latin typeface="Kollektif"/>
                </a:rPr>
                <a:t>Security breaches known as tailgating </a:t>
              </a:r>
            </a:p>
            <a:p>
              <a:pPr marL="215901" lvl="1">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also referred to as piggybacking.</a:t>
              </a:r>
            </a:p>
            <a:p>
              <a:pPr marL="431801" lvl="1" indent="-215900">
                <a:lnSpc>
                  <a:spcPts val="2800"/>
                </a:lnSpc>
                <a:buFont typeface="Arial"/>
                <a:buChar char="•"/>
              </a:pPr>
              <a:r>
                <a:rPr lang="en-US" sz="3000" spc="60" dirty="0">
                  <a:solidFill>
                    <a:srgbClr val="FFFFFF"/>
                  </a:solidFill>
                  <a:latin typeface="Kollektif"/>
                </a:rPr>
                <a:t>unauthorized person follows an authorized individual to enter a secured area.</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Results in </a:t>
              </a:r>
            </a:p>
            <a:p>
              <a:pPr marL="889001" lvl="2" indent="-215900">
                <a:lnSpc>
                  <a:spcPts val="2800"/>
                </a:lnSpc>
                <a:buFont typeface="Arial"/>
                <a:buChar char="•"/>
              </a:pPr>
              <a:r>
                <a:rPr lang="en-US" sz="3000" spc="60" dirty="0">
                  <a:solidFill>
                    <a:srgbClr val="FFFFFF"/>
                  </a:solidFill>
                  <a:latin typeface="Kollektif"/>
                </a:rPr>
                <a:t>huge revenue loss</a:t>
              </a:r>
            </a:p>
            <a:p>
              <a:pPr marL="889001" lvl="2" indent="-215900">
                <a:lnSpc>
                  <a:spcPts val="2800"/>
                </a:lnSpc>
                <a:buFont typeface="Arial"/>
                <a:buChar char="•"/>
              </a:pPr>
              <a:r>
                <a:rPr lang="en-US" sz="3000" spc="60" dirty="0">
                  <a:solidFill>
                    <a:srgbClr val="FFFFFF"/>
                  </a:solidFill>
                  <a:latin typeface="Kollektif"/>
                </a:rPr>
                <a:t>threats to privacy and safety.</a:t>
              </a:r>
            </a:p>
            <a:p>
              <a:pPr marL="673101" lvl="2">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Cause:</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common courtesy</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simply following a person through doors</a:t>
              </a:r>
            </a:p>
            <a:p>
              <a:pPr marL="673101" lvl="2">
                <a:lnSpc>
                  <a:spcPts val="2800"/>
                </a:lnSpc>
              </a:pPr>
              <a:endParaRPr lang="en-US" sz="3000" spc="60" dirty="0">
                <a:solidFill>
                  <a:schemeClr val="bg1"/>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a:rPr>
                <a:t>Present Solutions:</a:t>
              </a:r>
              <a:endParaRPr lang="en-US" sz="3000" spc="6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Simple Motion Detection Video Approach</a:t>
              </a:r>
              <a:endParaRPr lang="en-US" sz="3000" spc="60" dirty="0">
                <a:solidFill>
                  <a:schemeClr val="bg1"/>
                </a:solidFill>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Cameras and mirror method</a:t>
              </a:r>
            </a:p>
            <a:p>
              <a:pPr marL="673101" lvl="2">
                <a:lnSpc>
                  <a:spcPts val="2800"/>
                </a:lnSpc>
              </a:pPr>
              <a:endPar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431801" lvl="1" indent="-215900">
                <a:lnSpc>
                  <a:spcPts val="2800"/>
                </a:lnSpc>
                <a:buFont typeface="Arial"/>
                <a:buChar char="•"/>
              </a:pPr>
              <a:r>
                <a:rPr lang="en-US" sz="3000" spc="60" dirty="0">
                  <a:solidFill>
                    <a:schemeClr val="bg1"/>
                  </a:solidFill>
                  <a:latin typeface="Kollektif" panose="020B0604020202020204" charset="0"/>
                </a:rPr>
                <a:t>Proposed Solution</a:t>
              </a:r>
            </a:p>
            <a:p>
              <a:pPr marL="889001" lvl="2" indent="-215900">
                <a:lnSpc>
                  <a:spcPts val="2800"/>
                </a:lnSpc>
                <a:buFont typeface="Arial"/>
                <a:buChar char="•"/>
              </a:pPr>
              <a:r>
                <a:rPr lang="en-US" sz="3000" spc="60" dirty="0">
                  <a:solidFill>
                    <a:schemeClr val="bg1"/>
                  </a:solidFill>
                  <a:latin typeface="Kollektif" panose="020B0604020202020204" charset="0"/>
                </a:rPr>
                <a:t>Computer Vision based Approach </a:t>
              </a:r>
            </a:p>
            <a:p>
              <a:pPr marL="1346201" lvl="3" indent="-215900">
                <a:lnSpc>
                  <a:spcPts val="2800"/>
                </a:lnSpc>
                <a:buFont typeface="Arial"/>
                <a:buChar char="•"/>
              </a:pPr>
              <a:r>
                <a:rPr lang="en-US" sz="3000" spc="60" dirty="0">
                  <a:solidFill>
                    <a:schemeClr val="bg1"/>
                  </a:solidFill>
                  <a:latin typeface="Kollektif" panose="020B0604020202020204" charset="0"/>
                </a:rPr>
                <a:t>Object Detection: Single Shot Detector</a:t>
              </a:r>
            </a:p>
            <a:p>
              <a:pPr marL="1346201" lvl="3" indent="-215900">
                <a:lnSpc>
                  <a:spcPts val="2800"/>
                </a:lnSpc>
                <a:buFont typeface="Arial"/>
                <a:buChar char="•"/>
              </a:pPr>
              <a:r>
                <a:rPr lang="en-US" sz="3000" spc="60" dirty="0">
                  <a:solidFill>
                    <a:schemeClr val="bg1"/>
                  </a:solidFill>
                  <a:latin typeface="Kollektif" panose="020B0604020202020204" charset="0"/>
                </a:rPr>
                <a:t>Object Tracking: Centroid Tracking Algorithm</a:t>
              </a:r>
            </a:p>
            <a:p>
              <a:pPr marL="1346201" lvl="3" indent="-215900">
                <a:lnSpc>
                  <a:spcPts val="2800"/>
                </a:lnSpc>
                <a:buFont typeface="Arial"/>
                <a:buChar char="•"/>
              </a:pPr>
              <a:r>
                <a:rPr lang="en-US" sz="3000" spc="60" dirty="0">
                  <a:solidFill>
                    <a:schemeClr val="bg1"/>
                  </a:solidFill>
                  <a:latin typeface="Kollektif" panose="020B0604020202020204" charset="0"/>
                </a:rPr>
                <a:t>Tailgating Detection</a:t>
              </a:r>
              <a:endParaRPr lang="en-US" sz="3000" spc="60" dirty="0">
                <a:solidFill>
                  <a:srgbClr val="FFFFFF"/>
                </a:solidFill>
                <a:latin typeface="Kollektif"/>
              </a:endParaRPr>
            </a:p>
            <a:p>
              <a:pPr algn="l">
                <a:lnSpc>
                  <a:spcPts val="2800"/>
                </a:lnSpc>
              </a:pPr>
              <a:endParaRPr lang="en-US" sz="3000" spc="60" dirty="0">
                <a:solidFill>
                  <a:srgbClr val="FFFFFF"/>
                </a:solidFill>
                <a:latin typeface="Kollektif"/>
              </a:endParaRPr>
            </a:p>
          </p:txBody>
        </p:sp>
        <p:sp>
          <p:nvSpPr>
            <p:cNvPr id="7" name="AutoShape 7"/>
            <p:cNvSpPr/>
            <p:nvPr/>
          </p:nvSpPr>
          <p:spPr>
            <a:xfrm>
              <a:off x="125511" y="800424"/>
              <a:ext cx="2770909" cy="193964"/>
            </a:xfrm>
            <a:prstGeom prst="rect">
              <a:avLst/>
            </a:prstGeom>
            <a:solidFill>
              <a:srgbClr val="FF3B10"/>
            </a:solidFill>
          </p:spPr>
          <p:txBody>
            <a:bodyPr/>
            <a:lstStyle/>
            <a:p>
              <a:endParaRPr lang="en-IN" dirty="0"/>
            </a:p>
          </p:txBody>
        </p:sp>
        <p:sp>
          <p:nvSpPr>
            <p:cNvPr id="8" name="TextBox 8"/>
            <p:cNvSpPr txBox="1"/>
            <p:nvPr/>
          </p:nvSpPr>
          <p:spPr>
            <a:xfrm>
              <a:off x="125511" y="88999"/>
              <a:ext cx="11078600" cy="798133"/>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2. Introduction</a:t>
              </a:r>
            </a:p>
          </p:txBody>
        </p:sp>
      </p:grpSp>
      <p:pic>
        <p:nvPicPr>
          <p:cNvPr id="13" name="Picture 12">
            <a:extLst>
              <a:ext uri="{FF2B5EF4-FFF2-40B4-BE49-F238E27FC236}">
                <a16:creationId xmlns:a16="http://schemas.microsoft.com/office/drawing/2014/main" id="{12CD05E6-5C41-46C5-87C5-24DCFF3198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68200" y="3314700"/>
            <a:ext cx="5164042" cy="50281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4</a:t>
              </a:r>
            </a:p>
          </p:txBody>
        </p:sp>
      </p:grpSp>
      <p:grpSp>
        <p:nvGrpSpPr>
          <p:cNvPr id="5" name="Group 5"/>
          <p:cNvGrpSpPr/>
          <p:nvPr/>
        </p:nvGrpSpPr>
        <p:grpSpPr>
          <a:xfrm>
            <a:off x="7589520" y="876300"/>
            <a:ext cx="9958432" cy="6207274"/>
            <a:chOff x="-40640" y="-171449"/>
            <a:chExt cx="13277909" cy="5679923"/>
          </a:xfrm>
        </p:grpSpPr>
        <p:sp>
          <p:nvSpPr>
            <p:cNvPr id="6" name="TextBox 6"/>
            <p:cNvSpPr txBox="1"/>
            <p:nvPr/>
          </p:nvSpPr>
          <p:spPr>
            <a:xfrm>
              <a:off x="310968" y="2908277"/>
              <a:ext cx="12615333" cy="2600197"/>
            </a:xfrm>
            <a:prstGeom prst="rect">
              <a:avLst/>
            </a:prstGeom>
          </p:spPr>
          <p:txBody>
            <a:bodyPr lIns="0" tIns="0" rIns="0" bIns="0" rtlCol="0" anchor="t">
              <a:spAutoFit/>
            </a:bodyPr>
            <a:lstStyle/>
            <a:p>
              <a:pPr marL="431801" lvl="1" indent="-215900">
                <a:lnSpc>
                  <a:spcPts val="2800"/>
                </a:lnSpc>
                <a:buFont typeface="Arial"/>
                <a:buChar char="•"/>
              </a:pPr>
              <a:r>
                <a:rPr lang="en-US" sz="3500" b="1" spc="60" dirty="0">
                  <a:solidFill>
                    <a:srgbClr val="FFFFFF"/>
                  </a:solidFill>
                  <a:latin typeface="Kollektif"/>
                </a:rPr>
                <a:t>Computer Vision Based Solution</a:t>
              </a:r>
            </a:p>
            <a:p>
              <a:pPr marL="215901" lvl="1">
                <a:lnSpc>
                  <a:spcPts val="2800"/>
                </a:lnSpc>
              </a:pPr>
              <a:endParaRPr lang="en-US" sz="3500" b="1"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3 phases implementation:</a:t>
              </a:r>
            </a:p>
            <a:p>
              <a:pPr marL="215901" lvl="1">
                <a:lnSpc>
                  <a:spcPts val="2800"/>
                </a:lnSpc>
              </a:pPr>
              <a:endParaRPr lang="en-US" sz="3000" spc="60" dirty="0">
                <a:solidFill>
                  <a:srgbClr val="FFFFFF"/>
                </a:solidFill>
                <a:latin typeface="Kollektif"/>
              </a:endParaRPr>
            </a:p>
            <a:p>
              <a:pPr marL="863601" lvl="2" indent="-287867">
                <a:lnSpc>
                  <a:spcPts val="2800"/>
                </a:lnSpc>
                <a:buFont typeface="Arial"/>
                <a:buChar char="⚬"/>
              </a:pPr>
              <a:r>
                <a:rPr lang="en-US" sz="3000" spc="60" dirty="0">
                  <a:solidFill>
                    <a:srgbClr val="FFFFFF"/>
                  </a:solidFill>
                  <a:latin typeface="Kollektif"/>
                </a:rPr>
                <a:t>Object Detection</a:t>
              </a:r>
            </a:p>
            <a:p>
              <a:pPr marL="863601" lvl="2" indent="-287867">
                <a:lnSpc>
                  <a:spcPts val="2800"/>
                </a:lnSpc>
                <a:buFont typeface="Arial"/>
                <a:buChar char="⚬"/>
              </a:pPr>
              <a:r>
                <a:rPr lang="en-US" sz="3000" spc="60" dirty="0">
                  <a:solidFill>
                    <a:srgbClr val="FFFFFF"/>
                  </a:solidFill>
                  <a:latin typeface="Kollektif"/>
                </a:rPr>
                <a:t>Object Tracking</a:t>
              </a:r>
            </a:p>
            <a:p>
              <a:pPr marL="863601" lvl="2" indent="-287867">
                <a:lnSpc>
                  <a:spcPts val="2800"/>
                </a:lnSpc>
                <a:buFont typeface="Arial"/>
                <a:buChar char="⚬"/>
              </a:pPr>
              <a:r>
                <a:rPr lang="en-US" sz="3000" spc="60" dirty="0">
                  <a:solidFill>
                    <a:srgbClr val="FFFFFF"/>
                  </a:solidFill>
                  <a:latin typeface="Kollektif"/>
                </a:rPr>
                <a:t>Tailgating Detection</a:t>
              </a:r>
            </a:p>
            <a:p>
              <a:pPr algn="l">
                <a:lnSpc>
                  <a:spcPts val="2800"/>
                </a:lnSpc>
              </a:pPr>
              <a:endParaRPr lang="en-US" sz="2000" spc="60" dirty="0">
                <a:solidFill>
                  <a:srgbClr val="FFFFFF"/>
                </a:solidFill>
                <a:latin typeface="Kollektif"/>
              </a:endParaRPr>
            </a:p>
          </p:txBody>
        </p:sp>
        <p:sp>
          <p:nvSpPr>
            <p:cNvPr id="7" name="AutoShape 7"/>
            <p:cNvSpPr/>
            <p:nvPr/>
          </p:nvSpPr>
          <p:spPr>
            <a:xfrm>
              <a:off x="-40640" y="732108"/>
              <a:ext cx="2770909" cy="193964"/>
            </a:xfrm>
            <a:prstGeom prst="rect">
              <a:avLst/>
            </a:prstGeom>
            <a:solidFill>
              <a:srgbClr val="FF3B10"/>
            </a:solidFill>
          </p:spPr>
          <p:txBody>
            <a:bodyPr/>
            <a:lstStyle/>
            <a:p>
              <a:endParaRPr lang="en-IN" dirty="0"/>
            </a:p>
          </p:txBody>
        </p:sp>
        <p:sp>
          <p:nvSpPr>
            <p:cNvPr id="8" name="TextBox 8"/>
            <p:cNvSpPr txBox="1"/>
            <p:nvPr/>
          </p:nvSpPr>
          <p:spPr>
            <a:xfrm>
              <a:off x="0" y="-171449"/>
              <a:ext cx="13237269" cy="701607"/>
            </a:xfrm>
            <a:prstGeom prst="rect">
              <a:avLst/>
            </a:prstGeom>
          </p:spPr>
          <p:txBody>
            <a:bodyPr wrap="square" lIns="0" tIns="0" rIns="0" bIns="0" rtlCol="0" anchor="t">
              <a:spAutoFit/>
            </a:bodyPr>
            <a:lstStyle/>
            <a:p>
              <a:pPr>
                <a:lnSpc>
                  <a:spcPts val="6240"/>
                </a:lnSpc>
              </a:pPr>
              <a:r>
                <a:rPr lang="en-US" sz="4800" dirty="0">
                  <a:solidFill>
                    <a:srgbClr val="FFFFFF"/>
                  </a:solidFill>
                  <a:latin typeface="Cooper Hewitt Heavy"/>
                </a:rPr>
                <a:t>3. Implemented Solution </a:t>
              </a:r>
            </a:p>
          </p:txBody>
        </p:sp>
      </p:grpSp>
      <p:pic>
        <p:nvPicPr>
          <p:cNvPr id="10" name="Picture 5">
            <a:extLst>
              <a:ext uri="{FF2B5EF4-FFF2-40B4-BE49-F238E27FC236}">
                <a16:creationId xmlns:a16="http://schemas.microsoft.com/office/drawing/2014/main" id="{7DE64B8D-698D-4069-A850-EA1725C1D046}"/>
              </a:ext>
            </a:extLst>
          </p:cNvPr>
          <p:cNvPicPr>
            <a:picLocks noChangeAspect="1"/>
          </p:cNvPicPr>
          <p:nvPr/>
        </p:nvPicPr>
        <p:blipFill>
          <a:blip r:embed="rId2"/>
          <a:srcRect/>
          <a:stretch>
            <a:fillRect/>
          </a:stretch>
        </p:blipFill>
        <p:spPr>
          <a:xfrm>
            <a:off x="474270" y="2781300"/>
            <a:ext cx="7348476" cy="52668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5</a:t>
              </a:r>
            </a:p>
          </p:txBody>
        </p:sp>
      </p:grpSp>
      <p:grpSp>
        <p:nvGrpSpPr>
          <p:cNvPr id="5" name="Group 5"/>
          <p:cNvGrpSpPr/>
          <p:nvPr/>
        </p:nvGrpSpPr>
        <p:grpSpPr>
          <a:xfrm>
            <a:off x="7162800" y="1781364"/>
            <a:ext cx="9461500" cy="5742094"/>
            <a:chOff x="-100287" y="-171450"/>
            <a:chExt cx="12615333" cy="5702031"/>
          </a:xfrm>
        </p:grpSpPr>
        <p:sp>
          <p:nvSpPr>
            <p:cNvPr id="6" name="TextBox 6"/>
            <p:cNvSpPr txBox="1"/>
            <p:nvPr/>
          </p:nvSpPr>
          <p:spPr>
            <a:xfrm>
              <a:off x="-100287" y="2321475"/>
              <a:ext cx="12615333" cy="3209106"/>
            </a:xfrm>
            <a:prstGeom prst="rect">
              <a:avLst/>
            </a:prstGeom>
          </p:spPr>
          <p:txBody>
            <a:bodyPr lIns="0" tIns="0" rIns="0" bIns="0" rtlCol="0" anchor="t">
              <a:spAutoFit/>
            </a:bodyPr>
            <a:lstStyle/>
            <a:p>
              <a:pPr marL="431800" lvl="1" indent="-215900" algn="l">
                <a:lnSpc>
                  <a:spcPts val="2800"/>
                </a:lnSpc>
                <a:buFont typeface="Arial"/>
                <a:buChar char="•"/>
              </a:pPr>
              <a:r>
                <a:rPr lang="en-US" sz="3000" spc="60" dirty="0">
                  <a:solidFill>
                    <a:srgbClr val="FFFFFF"/>
                  </a:solidFill>
                  <a:latin typeface="Kollektif"/>
                </a:rPr>
                <a:t>Multiple objects detected using single shot</a:t>
              </a:r>
            </a:p>
            <a:p>
              <a:pPr marL="215900" lvl="1" algn="l">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60" dirty="0">
                  <a:solidFill>
                    <a:srgbClr val="FFFFFF"/>
                  </a:solidFill>
                  <a:latin typeface="Kollektif"/>
                </a:rPr>
                <a:t>For each object detected </a:t>
              </a:r>
            </a:p>
            <a:p>
              <a:pPr marL="889000" lvl="2" indent="-215900">
                <a:lnSpc>
                  <a:spcPts val="2800"/>
                </a:lnSpc>
                <a:buFont typeface="Arial"/>
                <a:buChar char="•"/>
              </a:pPr>
              <a:r>
                <a:rPr lang="en-US" sz="3000" spc="60" dirty="0">
                  <a:solidFill>
                    <a:srgbClr val="FFFFFF"/>
                  </a:solidFill>
                  <a:latin typeface="Kollektif"/>
                </a:rPr>
                <a:t>create an object tracker with the bounding box coordinates </a:t>
              </a:r>
            </a:p>
            <a:p>
              <a:pPr marL="889000" lvl="2" indent="-215900">
                <a:lnSpc>
                  <a:spcPts val="2800"/>
                </a:lnSpc>
                <a:buFont typeface="Arial"/>
                <a:buChar char="•"/>
              </a:pPr>
              <a:r>
                <a:rPr lang="en-US" sz="3000" spc="60" dirty="0">
                  <a:solidFill>
                    <a:srgbClr val="FFFFFF"/>
                  </a:solidFill>
                  <a:latin typeface="Kollektif"/>
                </a:rPr>
                <a:t>then find the centroid of each object detected</a:t>
              </a:r>
            </a:p>
            <a:p>
              <a:pPr marL="673100" lvl="2">
                <a:lnSpc>
                  <a:spcPts val="2800"/>
                </a:lnSpc>
              </a:pPr>
              <a:r>
                <a:rPr lang="en-US" sz="3000" spc="60" dirty="0">
                  <a:solidFill>
                    <a:srgbClr val="FFFFFF"/>
                  </a:solidFill>
                  <a:latin typeface="Kollektif"/>
                </a:rPr>
                <a:t> </a:t>
              </a:r>
            </a:p>
            <a:p>
              <a:pPr marL="431800" lvl="1" indent="-215900">
                <a:lnSpc>
                  <a:spcPts val="2800"/>
                </a:lnSpc>
                <a:buFont typeface="Arial"/>
                <a:buChar char="•"/>
              </a:pPr>
              <a:r>
                <a:rPr lang="en-US" sz="3000" spc="60" dirty="0">
                  <a:solidFill>
                    <a:srgbClr val="FFFFFF"/>
                  </a:solidFill>
                  <a:latin typeface="Kollektif"/>
                </a:rPr>
                <a:t>Above steps are done using</a:t>
              </a:r>
            </a:p>
            <a:p>
              <a:pPr marL="673100" lvl="2">
                <a:lnSpc>
                  <a:spcPts val="2800"/>
                </a:lnSpc>
              </a:pPr>
              <a:r>
                <a:rPr lang="en-US" sz="3000" b="1" spc="60" dirty="0">
                  <a:solidFill>
                    <a:srgbClr val="FFFFFF"/>
                  </a:solidFill>
                  <a:latin typeface="Kollektif"/>
                </a:rPr>
                <a:t>Single Shot Detector (SSD)</a:t>
              </a:r>
            </a:p>
          </p:txBody>
        </p:sp>
        <p:sp>
          <p:nvSpPr>
            <p:cNvPr id="7" name="AutoShape 7"/>
            <p:cNvSpPr/>
            <p:nvPr/>
          </p:nvSpPr>
          <p:spPr>
            <a:xfrm>
              <a:off x="0" y="854255"/>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761398"/>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3a. Object Detection</a:t>
              </a:r>
            </a:p>
          </p:txBody>
        </p:sp>
      </p:grpSp>
      <p:pic>
        <p:nvPicPr>
          <p:cNvPr id="9" name="Picture 9"/>
          <p:cNvPicPr>
            <a:picLocks noChangeAspect="1"/>
          </p:cNvPicPr>
          <p:nvPr/>
        </p:nvPicPr>
        <p:blipFill>
          <a:blip r:embed="rId2"/>
          <a:srcRect l="12991" t="13567" r="12656" b="20699"/>
          <a:stretch>
            <a:fillRect/>
          </a:stretch>
        </p:blipFill>
        <p:spPr>
          <a:xfrm>
            <a:off x="1089732" y="2802475"/>
            <a:ext cx="5058125" cy="37935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6</a:t>
              </a:r>
            </a:p>
          </p:txBody>
        </p:sp>
      </p:grpSp>
      <p:grpSp>
        <p:nvGrpSpPr>
          <p:cNvPr id="5" name="Group 5"/>
          <p:cNvGrpSpPr/>
          <p:nvPr/>
        </p:nvGrpSpPr>
        <p:grpSpPr>
          <a:xfrm>
            <a:off x="747584" y="291927"/>
            <a:ext cx="16653122" cy="7766408"/>
            <a:chOff x="98241" y="133601"/>
            <a:chExt cx="12474143" cy="1356034"/>
          </a:xfrm>
        </p:grpSpPr>
        <p:sp>
          <p:nvSpPr>
            <p:cNvPr id="6" name="TextBox 6"/>
            <p:cNvSpPr txBox="1"/>
            <p:nvPr/>
          </p:nvSpPr>
          <p:spPr>
            <a:xfrm>
              <a:off x="98241" y="549210"/>
              <a:ext cx="7325690" cy="940425"/>
            </a:xfrm>
            <a:prstGeom prst="rect">
              <a:avLst/>
            </a:prstGeom>
          </p:spPr>
          <p:txBody>
            <a:bodyPr wrap="square" lIns="0" tIns="0" rIns="0" bIns="0" rtlCol="0" anchor="t">
              <a:spAutoFit/>
            </a:bodyPr>
            <a:lstStyle/>
            <a:p>
              <a:pPr marL="457200" indent="-457200" algn="l">
                <a:lnSpc>
                  <a:spcPts val="2800"/>
                </a:lnSpc>
                <a:buFont typeface="Arial" panose="020B0604020202020204" pitchFamily="34" charset="0"/>
                <a:buChar char="•"/>
              </a:pPr>
              <a:r>
                <a:rPr lang="en-US" sz="3500" b="1" spc="60" dirty="0">
                  <a:solidFill>
                    <a:srgbClr val="FFFFFF"/>
                  </a:solidFill>
                  <a:latin typeface="Kollektif"/>
                </a:rPr>
                <a:t>Object Detection: Single Shot Detector (SSD)</a:t>
              </a:r>
            </a:p>
            <a:p>
              <a:pPr algn="l">
                <a:lnSpc>
                  <a:spcPts val="2800"/>
                </a:lnSpc>
              </a:pPr>
              <a:endParaRPr lang="en-US" sz="3500" b="1" spc="60" dirty="0">
                <a:solidFill>
                  <a:srgbClr val="FFFFFF"/>
                </a:solidFill>
                <a:latin typeface="Kollektif"/>
              </a:endParaRPr>
            </a:p>
            <a:p>
              <a:pPr algn="l">
                <a:lnSpc>
                  <a:spcPts val="2800"/>
                </a:lnSpc>
              </a:pPr>
              <a:endParaRPr lang="en-US" sz="3000" spc="60" dirty="0">
                <a:solidFill>
                  <a:srgbClr val="FFFFFF"/>
                </a:solidFill>
                <a:latin typeface="Kollektif"/>
              </a:endParaRPr>
            </a:p>
            <a:p>
              <a:pPr marL="457200" indent="-457200" algn="l">
                <a:lnSpc>
                  <a:spcPts val="2800"/>
                </a:lnSpc>
                <a:buFont typeface="Arial" panose="020B0604020202020204" pitchFamily="34" charset="0"/>
                <a:buChar char="•"/>
              </a:pPr>
              <a:r>
                <a:rPr lang="en-US" sz="3000" spc="60" dirty="0">
                  <a:solidFill>
                    <a:srgbClr val="FFFFFF"/>
                  </a:solidFill>
                  <a:latin typeface="Kollektif"/>
                </a:rPr>
                <a:t>What is SSD</a:t>
              </a:r>
            </a:p>
            <a:p>
              <a:pPr algn="l">
                <a:lnSpc>
                  <a:spcPts val="2800"/>
                </a:lnSpc>
              </a:pPr>
              <a:endParaRPr lang="en-US" sz="3000" spc="60" dirty="0">
                <a:solidFill>
                  <a:srgbClr val="FFFFFF"/>
                </a:solidFill>
                <a:latin typeface="Kollektif"/>
              </a:endParaRP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used in object detection and classification on images.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running the convolutional network once on the input image </a:t>
              </a:r>
            </a:p>
            <a:p>
              <a:pPr marL="914400" lvl="1" indent="-457200">
                <a:lnSpc>
                  <a:spcPts val="2800"/>
                </a:lnSpc>
                <a:buFont typeface="Arial" panose="020B0604020202020204" pitchFamily="34" charset="0"/>
                <a:buChar char="•"/>
              </a:pPr>
              <a:r>
                <a:rPr lang="en-IN" sz="30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a:t>
              </a: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forms a feature map.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Formation of bounding boxes for the recognized objects</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These bounding boxes have different sizes and aspect ratios. </a:t>
              </a:r>
            </a:p>
            <a:p>
              <a:pPr marL="914400" lvl="1" indent="-457200">
                <a:lnSpc>
                  <a:spcPts val="2800"/>
                </a:lnSpc>
                <a:buFont typeface="Arial" panose="020B0604020202020204" pitchFamily="34" charset="0"/>
                <a:buChar char="•"/>
              </a:pPr>
              <a:r>
                <a:rPr lang="en-IN" sz="3000" spc="-5" dirty="0">
                  <a:solidFill>
                    <a:schemeClr val="bg1"/>
                  </a:solidFill>
                  <a:latin typeface="Calibri" panose="020F0502020204030204" pitchFamily="34" charset="0"/>
                  <a:ea typeface="Calibri" panose="020F0502020204030204" pitchFamily="34" charset="0"/>
                  <a:cs typeface="Calibri" panose="020F0502020204030204" pitchFamily="34" charset="0"/>
                </a:rPr>
                <a:t>Each bounding box represents a detected human.</a:t>
              </a:r>
              <a:endPar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ts val="2800"/>
                </a:lnSpc>
                <a:buFont typeface="Arial" panose="020B0604020202020204" pitchFamily="34" charset="0"/>
                <a:buChar char="•"/>
              </a:pPr>
              <a:endParaRPr lang="en-US" sz="3000" spc="60" dirty="0">
                <a:solidFill>
                  <a:schemeClr val="bg1"/>
                </a:solidFill>
                <a:latin typeface="Kollektif"/>
              </a:endParaRPr>
            </a:p>
            <a:p>
              <a:pPr marL="457200" indent="-457200" algn="l">
                <a:lnSpc>
                  <a:spcPts val="2800"/>
                </a:lnSpc>
                <a:buFont typeface="Arial" panose="020B0604020202020204" pitchFamily="34" charset="0"/>
                <a:buChar char="•"/>
              </a:pPr>
              <a:endParaRPr lang="en-US" sz="3000" spc="60" dirty="0">
                <a:solidFill>
                  <a:srgbClr val="FFFFFF"/>
                </a:solidFill>
                <a:latin typeface="Kollektif"/>
              </a:endParaRPr>
            </a:p>
          </p:txBody>
        </p:sp>
        <p:sp>
          <p:nvSpPr>
            <p:cNvPr id="7" name="AutoShape 7"/>
            <p:cNvSpPr/>
            <p:nvPr/>
          </p:nvSpPr>
          <p:spPr>
            <a:xfrm>
              <a:off x="109040" y="293980"/>
              <a:ext cx="2770909" cy="42859"/>
            </a:xfrm>
            <a:prstGeom prst="rect">
              <a:avLst/>
            </a:prstGeom>
            <a:solidFill>
              <a:srgbClr val="FF3B10"/>
            </a:solidFill>
          </p:spPr>
        </p:sp>
        <p:sp>
          <p:nvSpPr>
            <p:cNvPr id="8" name="TextBox 8"/>
            <p:cNvSpPr txBox="1"/>
            <p:nvPr/>
          </p:nvSpPr>
          <p:spPr>
            <a:xfrm>
              <a:off x="202893" y="133601"/>
              <a:ext cx="12369491" cy="133876"/>
            </a:xfrm>
            <a:prstGeom prst="rect">
              <a:avLst/>
            </a:prstGeom>
          </p:spPr>
          <p:txBody>
            <a:bodyPr wrap="square" lIns="0" tIns="0" rIns="0" bIns="0" rtlCol="0" anchor="t">
              <a:spAutoFit/>
            </a:bodyPr>
            <a:lstStyle/>
            <a:p>
              <a:pPr algn="l">
                <a:lnSpc>
                  <a:spcPts val="6240"/>
                </a:lnSpc>
              </a:pPr>
              <a:r>
                <a:rPr lang="en-US" sz="4800" dirty="0">
                  <a:solidFill>
                    <a:srgbClr val="FFFFFF"/>
                  </a:solidFill>
                  <a:latin typeface="Cooper Hewitt Heavy"/>
                </a:rPr>
                <a:t>3ai. Single Shot Detector</a:t>
              </a:r>
            </a:p>
          </p:txBody>
        </p:sp>
      </p:grpSp>
      <p:pic>
        <p:nvPicPr>
          <p:cNvPr id="9" name="Picture 8">
            <a:extLst>
              <a:ext uri="{FF2B5EF4-FFF2-40B4-BE49-F238E27FC236}">
                <a16:creationId xmlns:a16="http://schemas.microsoft.com/office/drawing/2014/main" id="{06EF046A-CED2-4063-ADD2-A32C1E3C4349}"/>
              </a:ext>
            </a:extLst>
          </p:cNvPr>
          <p:cNvPicPr/>
          <p:nvPr/>
        </p:nvPicPr>
        <p:blipFill rotWithShape="1">
          <a:blip r:embed="rId2">
            <a:extLst>
              <a:ext uri="{28A0092B-C50C-407E-A947-70E740481C1C}">
                <a14:useLocalDpi xmlns:a14="http://schemas.microsoft.com/office/drawing/2010/main" val="0"/>
              </a:ext>
            </a:extLst>
          </a:blip>
          <a:srcRect l="11111" t="12402" r="13111" b="18945"/>
          <a:stretch/>
        </p:blipFill>
        <p:spPr bwMode="auto">
          <a:xfrm>
            <a:off x="12192000" y="4693052"/>
            <a:ext cx="4343400" cy="3276600"/>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DA43A2A8-0A4E-464B-AD81-96D0FA6FDFF3}"/>
              </a:ext>
            </a:extLst>
          </p:cNvPr>
          <p:cNvPicPr/>
          <p:nvPr/>
        </p:nvPicPr>
        <p:blipFill>
          <a:blip r:embed="rId3">
            <a:extLst>
              <a:ext uri="{28A0092B-C50C-407E-A947-70E740481C1C}">
                <a14:useLocalDpi xmlns:a14="http://schemas.microsoft.com/office/drawing/2010/main" val="0"/>
              </a:ext>
            </a:extLst>
          </a:blip>
          <a:stretch>
            <a:fillRect/>
          </a:stretch>
        </p:blipFill>
        <p:spPr>
          <a:xfrm>
            <a:off x="12039600" y="1136249"/>
            <a:ext cx="5638800" cy="2819400"/>
          </a:xfrm>
          <a:prstGeom prst="rect">
            <a:avLst/>
          </a:prstGeom>
        </p:spPr>
      </p:pic>
      <p:sp>
        <p:nvSpPr>
          <p:cNvPr id="11" name="TextBox 10">
            <a:extLst>
              <a:ext uri="{FF2B5EF4-FFF2-40B4-BE49-F238E27FC236}">
                <a16:creationId xmlns:a16="http://schemas.microsoft.com/office/drawing/2014/main" id="{3A02CA52-A2BA-42E4-B701-69BFEC3D7436}"/>
              </a:ext>
            </a:extLst>
          </p:cNvPr>
          <p:cNvSpPr txBox="1"/>
          <p:nvPr/>
        </p:nvSpPr>
        <p:spPr>
          <a:xfrm>
            <a:off x="13563600" y="4110795"/>
            <a:ext cx="2362200" cy="369332"/>
          </a:xfrm>
          <a:prstGeom prst="rect">
            <a:avLst/>
          </a:prstGeom>
          <a:noFill/>
        </p:spPr>
        <p:txBody>
          <a:bodyPr wrap="square" rtlCol="0">
            <a:spAutoFit/>
          </a:bodyPr>
          <a:lstStyle/>
          <a:p>
            <a:r>
              <a:rPr lang="en-US" dirty="0">
                <a:solidFill>
                  <a:schemeClr val="bg1"/>
                </a:solidFill>
              </a:rPr>
              <a:t>SSD Working Principle</a:t>
            </a:r>
            <a:endParaRPr lang="en-IN" dirty="0">
              <a:solidFill>
                <a:schemeClr val="bg1"/>
              </a:solidFill>
            </a:endParaRPr>
          </a:p>
        </p:txBody>
      </p:sp>
    </p:spTree>
    <p:extLst>
      <p:ext uri="{BB962C8B-B14F-4D97-AF65-F5344CB8AC3E}">
        <p14:creationId xmlns:p14="http://schemas.microsoft.com/office/powerpoint/2010/main" val="3584172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7</a:t>
              </a:r>
            </a:p>
          </p:txBody>
        </p:sp>
      </p:grpSp>
      <p:grpSp>
        <p:nvGrpSpPr>
          <p:cNvPr id="5" name="Group 5"/>
          <p:cNvGrpSpPr/>
          <p:nvPr/>
        </p:nvGrpSpPr>
        <p:grpSpPr>
          <a:xfrm>
            <a:off x="7377755" y="1258512"/>
            <a:ext cx="9464040" cy="6599293"/>
            <a:chOff x="0" y="-171450"/>
            <a:chExt cx="12618720" cy="8799056"/>
          </a:xfrm>
        </p:grpSpPr>
        <p:sp>
          <p:nvSpPr>
            <p:cNvPr id="6" name="TextBox 6"/>
            <p:cNvSpPr txBox="1"/>
            <p:nvPr/>
          </p:nvSpPr>
          <p:spPr>
            <a:xfrm>
              <a:off x="3387" y="3361208"/>
              <a:ext cx="12615333" cy="5266398"/>
            </a:xfrm>
            <a:prstGeom prst="rect">
              <a:avLst/>
            </a:prstGeom>
          </p:spPr>
          <p:txBody>
            <a:bodyPr lIns="0" tIns="0" rIns="0" bIns="0" rtlCol="0" anchor="t">
              <a:spAutoFit/>
            </a:bodyPr>
            <a:lstStyle/>
            <a:p>
              <a:pPr marL="431801" lvl="1" indent="-215900">
                <a:lnSpc>
                  <a:spcPts val="2800"/>
                </a:lnSpc>
                <a:buFont typeface="Arial"/>
                <a:buChar char="•"/>
              </a:pPr>
              <a:r>
                <a:rPr lang="en-US" sz="3000" spc="60" dirty="0">
                  <a:solidFill>
                    <a:srgbClr val="FFFFFF"/>
                  </a:solidFill>
                  <a:latin typeface="Kollektif" panose="020B0604020202020204" charset="0"/>
                </a:rPr>
                <a:t>Object tracking is done using the centroid associated with each objects.</a:t>
              </a:r>
            </a:p>
            <a:p>
              <a:pPr marL="215901" lvl="1">
                <a:lnSpc>
                  <a:spcPts val="2800"/>
                </a:lnSpc>
              </a:pPr>
              <a:endParaRPr lang="en-US" sz="3000" spc="60"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Tracking algorithm relies on the Euclidean distance</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Euclidean distance between centroids in subsequent frames is calculated</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panose="020B0604020202020204" charset="0"/>
                </a:rPr>
                <a:t>The primary assumption of the centroid tracking algorithm is that </a:t>
              </a:r>
              <a:r>
                <a:rPr lang="en-US" sz="3000" spc="84" dirty="0">
                  <a:solidFill>
                    <a:srgbClr val="FFFFFF"/>
                  </a:solidFill>
                  <a:latin typeface="Kollektif" panose="020B0604020202020204" charset="0"/>
                </a:rPr>
                <a:t>centroids must lie close together between subsequent frames. </a:t>
              </a:r>
              <a:endParaRPr lang="en-US" sz="3000" spc="60"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3b. Object Tracking</a:t>
              </a:r>
            </a:p>
          </p:txBody>
        </p:sp>
      </p:grpSp>
      <p:pic>
        <p:nvPicPr>
          <p:cNvPr id="9" name="Picture 9"/>
          <p:cNvPicPr>
            <a:picLocks noChangeAspect="1"/>
          </p:cNvPicPr>
          <p:nvPr/>
        </p:nvPicPr>
        <p:blipFill>
          <a:blip r:embed="rId2"/>
          <a:srcRect/>
          <a:stretch>
            <a:fillRect/>
          </a:stretch>
        </p:blipFill>
        <p:spPr>
          <a:xfrm>
            <a:off x="1028700" y="3449691"/>
            <a:ext cx="5361087" cy="40243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7377755" y="1258513"/>
            <a:ext cx="9461500" cy="7947002"/>
            <a:chOff x="0" y="-171450"/>
            <a:chExt cx="12615333" cy="10596003"/>
          </a:xfrm>
        </p:grpSpPr>
        <p:sp>
          <p:nvSpPr>
            <p:cNvPr id="6" name="TextBox 6"/>
            <p:cNvSpPr txBox="1"/>
            <p:nvPr/>
          </p:nvSpPr>
          <p:spPr>
            <a:xfrm>
              <a:off x="0" y="2285573"/>
              <a:ext cx="12615333" cy="8138980"/>
            </a:xfrm>
            <a:prstGeom prst="rect">
              <a:avLst/>
            </a:prstGeom>
          </p:spPr>
          <p:txBody>
            <a:bodyPr lIns="0" tIns="0" rIns="0" bIns="0" rtlCol="0" anchor="t">
              <a:spAutoFit/>
            </a:bodyPr>
            <a:lstStyle/>
            <a:p>
              <a:pPr marL="431801" lvl="1" indent="-215900">
                <a:lnSpc>
                  <a:spcPts val="2800"/>
                </a:lnSpc>
                <a:buFont typeface="Arial"/>
                <a:buChar char="•"/>
              </a:pPr>
              <a:r>
                <a:rPr lang="en-US" sz="3000" spc="69" dirty="0">
                  <a:solidFill>
                    <a:srgbClr val="FFFFFF"/>
                  </a:solidFill>
                  <a:latin typeface="Kollektif"/>
                </a:rPr>
                <a:t>An imaginary line would be used to mark the gate region</a:t>
              </a:r>
            </a:p>
            <a:p>
              <a:pPr marL="215901" lvl="1">
                <a:lnSpc>
                  <a:spcPts val="2800"/>
                </a:lnSpc>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coordinates will be sent to the backend of the app where the live feed is being processed</a:t>
              </a:r>
            </a:p>
            <a:p>
              <a:pPr marL="431801" lvl="1" indent="-215900">
                <a:lnSpc>
                  <a:spcPts val="2800"/>
                </a:lnSpc>
                <a:buFont typeface="Arial"/>
                <a:buChar char="•"/>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will be used as a line of reference across which tailgating can be detected. </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The number of people passing through the gate in the frame is compared with the number of authorized entries</a:t>
              </a:r>
            </a:p>
            <a:p>
              <a:pPr marL="215901" lvl="1">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36" dirty="0">
                  <a:solidFill>
                    <a:srgbClr val="FFFFFF"/>
                  </a:solidFill>
                  <a:latin typeface="Arimo"/>
                </a:rPr>
                <a:t>Mismatch in number raises an alert</a:t>
              </a:r>
            </a:p>
            <a:p>
              <a:pPr marL="215900" lvl="1" algn="l">
                <a:lnSpc>
                  <a:spcPts val="2800"/>
                </a:lnSpc>
              </a:pPr>
              <a:endParaRPr lang="en-US" sz="3000" spc="36" dirty="0">
                <a:solidFill>
                  <a:srgbClr val="FFFFFF"/>
                </a:solidFill>
                <a:latin typeface="Arimo"/>
              </a:endParaRPr>
            </a:p>
            <a:p>
              <a:pPr marL="431800" lvl="1" indent="-215900" algn="l">
                <a:lnSpc>
                  <a:spcPts val="2800"/>
                </a:lnSpc>
                <a:buFont typeface="Arial"/>
                <a:buChar char="•"/>
              </a:pPr>
              <a:r>
                <a:rPr lang="en-US" sz="3000" spc="36" dirty="0">
                  <a:solidFill>
                    <a:srgbClr val="FFFFFF"/>
                  </a:solidFill>
                  <a:latin typeface="Arimo"/>
                </a:rPr>
                <a:t>The number of authorized entries is equal to the number of card entries at any particular time</a:t>
              </a: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3c. Tailgating Tracking</a:t>
              </a:r>
            </a:p>
          </p:txBody>
        </p:sp>
      </p:grpSp>
      <p:pic>
        <p:nvPicPr>
          <p:cNvPr id="9" name="Picture 9"/>
          <p:cNvPicPr>
            <a:picLocks noChangeAspect="1"/>
          </p:cNvPicPr>
          <p:nvPr/>
        </p:nvPicPr>
        <p:blipFill>
          <a:blip r:embed="rId2"/>
          <a:srcRect/>
          <a:stretch>
            <a:fillRect/>
          </a:stretch>
        </p:blipFill>
        <p:spPr>
          <a:xfrm>
            <a:off x="623175" y="2861217"/>
            <a:ext cx="6086087" cy="45645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TotalTime>
  <Words>894</Words>
  <Application>Microsoft Office PowerPoint</Application>
  <PresentationFormat>Custom</PresentationFormat>
  <Paragraphs>200</Paragraphs>
  <Slides>17</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Cooper Hewitt Heavy</vt:lpstr>
      <vt:lpstr>Open Sans Extra Bold</vt:lpstr>
      <vt:lpstr>Cooper Hewitt</vt:lpstr>
      <vt:lpstr>Kollektif</vt:lpstr>
      <vt:lpstr>Calibri</vt:lpstr>
      <vt:lpstr>Cooper Hewitt Bold</vt:lpstr>
      <vt:lpstr>Arial</vt:lpstr>
      <vt:lpstr>Kollektif Bold</vt:lpstr>
      <vt:lpstr>League Spartan</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Tailgating Detection System</dc:title>
  <cp:lastModifiedBy>MOYANK GIRI</cp:lastModifiedBy>
  <cp:revision>30</cp:revision>
  <dcterms:created xsi:type="dcterms:W3CDTF">2006-08-16T00:00:00Z</dcterms:created>
  <dcterms:modified xsi:type="dcterms:W3CDTF">2021-06-06T05:44:51Z</dcterms:modified>
  <dc:identifier>DAEezTs4kmQ</dc:identifier>
</cp:coreProperties>
</file>

<file path=docProps/thumbnail.jpeg>
</file>